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0.svg" ContentType="image/svg+xml"/>
  <Override PartName="/ppt/media/image12.svg" ContentType="image/svg+xml"/>
  <Override PartName="/ppt/media/image14.svg" ContentType="image/svg+xml"/>
  <Override PartName="/ppt/media/image16.svg" ContentType="image/svg+xml"/>
  <Override PartName="/ppt/media/image18.svg" ContentType="image/svg+xml"/>
  <Override PartName="/ppt/media/image2.svg" ContentType="image/svg+xml"/>
  <Override PartName="/ppt/media/image20.svg" ContentType="image/svg+xml"/>
  <Override PartName="/ppt/media/image24.svg" ContentType="image/svg+xml"/>
  <Override PartName="/ppt/media/image26.svg" ContentType="image/svg+xml"/>
  <Override PartName="/ppt/media/image28.svg" ContentType="image/svg+xml"/>
  <Override PartName="/ppt/media/image32.svg" ContentType="image/svg+xml"/>
  <Override PartName="/ppt/media/image34.svg" ContentType="image/svg+xml"/>
  <Override PartName="/ppt/media/image36.svg" ContentType="image/svg+xml"/>
  <Override PartName="/ppt/media/image4.svg" ContentType="image/svg+xml"/>
  <Override PartName="/ppt/media/image42.svg" ContentType="image/svg+xml"/>
  <Override PartName="/ppt/media/image44.svg" ContentType="image/svg+xml"/>
  <Override PartName="/ppt/media/image46.svg" ContentType="image/svg+xml"/>
  <Override PartName="/ppt/media/image48.svg" ContentType="image/svg+xml"/>
  <Override PartName="/ppt/media/image6.svg" ContentType="image/svg+xml"/>
  <Override PartName="/ppt/media/image8.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Lst>
  <p:sldSz cx="18288000" cy="10287000"/>
  <p:notesSz cx="6858000" cy="9144000"/>
  <p:embeddedFontLst>
    <p:embeddedFont>
      <p:font typeface="Clear Sans Bold" panose="020B0803030202020304"/>
      <p:bold r:id="rId29"/>
    </p:embeddedFont>
    <p:embeddedFont>
      <p:font typeface="Clear Sans" panose="020B0503030202020304"/>
      <p:regular r:id="rId30"/>
    </p:embeddedFont>
    <p:embeddedFont>
      <p:font typeface="Clear Sans Medium" panose="020B0603030202020304"/>
      <p:regular r:id="rId31"/>
    </p:embeddedFont>
    <p:embeddedFont>
      <p:font typeface="Canva Sans" panose="020B0503030501040103"/>
      <p:regular r:id="rId32"/>
    </p:embeddedFont>
    <p:embeddedFont>
      <p:font typeface="Canva Sans Bold" panose="020B0803030501040103"/>
      <p:bold r:id="rId33"/>
    </p:embeddedFont>
    <p:embeddedFont>
      <p:font typeface="Calibri" panose="020F0502020204030204" charset="0"/>
      <p:regular r:id="rId34"/>
      <p:bold r:id="rId35"/>
      <p:italic r:id="rId36"/>
      <p:boldItalic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7" Type="http://schemas.openxmlformats.org/officeDocument/2006/relationships/font" Target="fonts/font9.fntdata"/><Relationship Id="rId36" Type="http://schemas.openxmlformats.org/officeDocument/2006/relationships/font" Target="fonts/font8.fntdata"/><Relationship Id="rId35" Type="http://schemas.openxmlformats.org/officeDocument/2006/relationships/font" Target="fonts/font7.fntdata"/><Relationship Id="rId34" Type="http://schemas.openxmlformats.org/officeDocument/2006/relationships/font" Target="fonts/font6.fntdata"/><Relationship Id="rId33" Type="http://schemas.openxmlformats.org/officeDocument/2006/relationships/font" Target="fonts/font5.fntdata"/><Relationship Id="rId32" Type="http://schemas.openxmlformats.org/officeDocument/2006/relationships/font" Target="fonts/font4.fntdata"/><Relationship Id="rId31" Type="http://schemas.openxmlformats.org/officeDocument/2006/relationships/font" Target="fonts/font3.fntdata"/><Relationship Id="rId30" Type="http://schemas.openxmlformats.org/officeDocument/2006/relationships/font" Target="fonts/font2.fntdata"/><Relationship Id="rId3" Type="http://schemas.openxmlformats.org/officeDocument/2006/relationships/slide" Target="slides/slide1.xml"/><Relationship Id="rId29" Type="http://schemas.openxmlformats.org/officeDocument/2006/relationships/font" Target="fonts/font1.fntdata"/><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svg"/><Relationship Id="rId7"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3" Type="http://schemas.openxmlformats.org/officeDocument/2006/relationships/slideLayout" Target="../slideLayouts/slideLayout7.xml"/><Relationship Id="rId12" Type="http://schemas.openxmlformats.org/officeDocument/2006/relationships/image" Target="../media/image12.svg"/><Relationship Id="rId11" Type="http://schemas.openxmlformats.org/officeDocument/2006/relationships/image" Target="../media/image11.png"/><Relationship Id="rId10" Type="http://schemas.openxmlformats.org/officeDocument/2006/relationships/image" Target="../media/image10.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2.svg"/><Relationship Id="rId1"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4.svg"/><Relationship Id="rId1"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4.svg"/><Relationship Id="rId1"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4.svg"/><Relationship Id="rId1"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6.svg"/><Relationship Id="rId1" Type="http://schemas.openxmlformats.org/officeDocument/2006/relationships/image" Target="../media/image35.png"/></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7.png"/><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png"/></Relationships>
</file>

<file path=ppt/slides/_rels/slide23.xml.rels><?xml version="1.0" encoding="UTF-8" standalone="yes"?>
<Relationships xmlns="http://schemas.openxmlformats.org/package/2006/relationships"><Relationship Id="rId9" Type="http://schemas.openxmlformats.org/officeDocument/2006/relationships/image" Target="../media/image48.svg"/><Relationship Id="rId8" Type="http://schemas.openxmlformats.org/officeDocument/2006/relationships/image" Target="../media/image47.png"/><Relationship Id="rId7" Type="http://schemas.openxmlformats.org/officeDocument/2006/relationships/image" Target="../media/image46.svg"/><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 Id="rId3" Type="http://schemas.openxmlformats.org/officeDocument/2006/relationships/image" Target="../media/image42.svg"/><Relationship Id="rId2" Type="http://schemas.openxmlformats.org/officeDocument/2006/relationships/image" Target="../media/image41.png"/><Relationship Id="rId11" Type="http://schemas.openxmlformats.org/officeDocument/2006/relationships/slideLayout" Target="../slideLayouts/slideLayout7.xml"/><Relationship Id="rId10" Type="http://schemas.openxmlformats.org/officeDocument/2006/relationships/image" Target="../media/image27.png"/><Relationship Id="rId1"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svg"/><Relationship Id="rId1"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8.xml.rels><?xml version="1.0" encoding="UTF-8" standalone="yes"?>
<Relationships xmlns="http://schemas.openxmlformats.org/package/2006/relationships"><Relationship Id="rId9" Type="http://schemas.openxmlformats.org/officeDocument/2006/relationships/image" Target="../media/image29.png"/><Relationship Id="rId8" Type="http://schemas.openxmlformats.org/officeDocument/2006/relationships/image" Target="../media/image28.svg"/><Relationship Id="rId7" Type="http://schemas.openxmlformats.org/officeDocument/2006/relationships/image" Target="../media/image27.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6.svg"/><Relationship Id="rId3" Type="http://schemas.openxmlformats.org/officeDocument/2006/relationships/image" Target="../media/image25.png"/><Relationship Id="rId2" Type="http://schemas.openxmlformats.org/officeDocument/2006/relationships/image" Target="../media/image24.svg"/><Relationship Id="rId10" Type="http://schemas.openxmlformats.org/officeDocument/2006/relationships/slideLayout" Target="../slideLayouts/slideLayout7.xml"/><Relationship Id="rId1" Type="http://schemas.openxmlformats.org/officeDocument/2006/relationships/image" Target="../media/image23.png"/></Relationships>
</file>

<file path=ppt/slides/_rels/slide9.xml.rels><?xml version="1.0" encoding="UTF-8" standalone="yes"?>
<Relationships xmlns="http://schemas.openxmlformats.org/package/2006/relationships"><Relationship Id="rId9" Type="http://schemas.openxmlformats.org/officeDocument/2006/relationships/image" Target="../media/image30.png"/><Relationship Id="rId8" Type="http://schemas.openxmlformats.org/officeDocument/2006/relationships/image" Target="../media/image28.svg"/><Relationship Id="rId7" Type="http://schemas.openxmlformats.org/officeDocument/2006/relationships/image" Target="../media/image27.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6.svg"/><Relationship Id="rId3" Type="http://schemas.openxmlformats.org/officeDocument/2006/relationships/image" Target="../media/image25.png"/><Relationship Id="rId2" Type="http://schemas.openxmlformats.org/officeDocument/2006/relationships/image" Target="../media/image24.svg"/><Relationship Id="rId10" Type="http://schemas.openxmlformats.org/officeDocument/2006/relationships/slideLayout" Target="../slideLayouts/slideLayout7.xml"/><Relationship Id="rId1"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rot="0">
            <a:off x="9144000" y="2315672"/>
            <a:ext cx="8217084" cy="6409712"/>
            <a:chOff x="0" y="171450"/>
            <a:chExt cx="10956112" cy="8546283"/>
          </a:xfrm>
        </p:grpSpPr>
        <p:sp>
          <p:nvSpPr>
            <p:cNvPr id="3" name="TextBox 3"/>
            <p:cNvSpPr txBox="1"/>
            <p:nvPr/>
          </p:nvSpPr>
          <p:spPr>
            <a:xfrm>
              <a:off x="0" y="171450"/>
              <a:ext cx="10956112" cy="6017283"/>
            </a:xfrm>
            <a:prstGeom prst="rect">
              <a:avLst/>
            </a:prstGeom>
          </p:spPr>
          <p:txBody>
            <a:bodyPr lIns="0" tIns="0" rIns="0" bIns="0" rtlCol="0" anchor="t">
              <a:spAutoFit/>
            </a:bodyPr>
            <a:lstStyle/>
            <a:p>
              <a:pPr algn="ctr">
                <a:lnSpc>
                  <a:spcPts val="8740"/>
                </a:lnSpc>
              </a:pPr>
              <a:r>
                <a:rPr lang="en-US" sz="8740">
                  <a:solidFill>
                    <a:srgbClr val="F7B4A7"/>
                  </a:solidFill>
                  <a:latin typeface="Clear Sans Bold" panose="020B0803030202020304"/>
                </a:rPr>
                <a:t>NLP</a:t>
              </a:r>
              <a:endParaRPr lang="en-US" sz="8740">
                <a:solidFill>
                  <a:srgbClr val="F7B4A7"/>
                </a:solidFill>
                <a:latin typeface="Clear Sans Bold" panose="020B0803030202020304"/>
              </a:endParaRPr>
            </a:p>
            <a:p>
              <a:pPr algn="ctr">
                <a:lnSpc>
                  <a:spcPts val="8740"/>
                </a:lnSpc>
              </a:pPr>
              <a:r>
                <a:rPr lang="en-US" sz="8740">
                  <a:solidFill>
                    <a:srgbClr val="F7B4A7"/>
                  </a:solidFill>
                  <a:ea typeface="Clear Sans Bold" panose="020B0803030202020304"/>
                </a:rPr>
                <a:t>面向语义相似度匹配的临床术语标准化方法</a:t>
              </a:r>
              <a:endParaRPr lang="en-US" sz="8740">
                <a:solidFill>
                  <a:srgbClr val="F7B4A7"/>
                </a:solidFill>
                <a:ea typeface="Clear Sans Bold" panose="020B0803030202020304"/>
              </a:endParaRPr>
            </a:p>
          </p:txBody>
        </p:sp>
        <p:sp>
          <p:nvSpPr>
            <p:cNvPr id="4" name="TextBox 4"/>
            <p:cNvSpPr txBox="1"/>
            <p:nvPr/>
          </p:nvSpPr>
          <p:spPr>
            <a:xfrm>
              <a:off x="0" y="6939733"/>
              <a:ext cx="10956112" cy="1778000"/>
            </a:xfrm>
            <a:prstGeom prst="rect">
              <a:avLst/>
            </a:prstGeom>
          </p:spPr>
          <p:txBody>
            <a:bodyPr lIns="0" tIns="0" rIns="0" bIns="0" rtlCol="0" anchor="t">
              <a:spAutoFit/>
            </a:bodyPr>
            <a:lstStyle/>
            <a:p>
              <a:pPr algn="ctr">
                <a:lnSpc>
                  <a:spcPts val="5200"/>
                </a:lnSpc>
              </a:pPr>
              <a:r>
                <a:rPr lang="en-US" sz="3715">
                  <a:solidFill>
                    <a:srgbClr val="94DDDE"/>
                  </a:solidFill>
                  <a:ea typeface="Clear Sans" panose="020B0503030202020304"/>
                </a:rPr>
                <a:t>小组成员：郑安玮 LEONARDO</a:t>
              </a:r>
              <a:endParaRPr lang="en-US" sz="3715">
                <a:solidFill>
                  <a:srgbClr val="94DDDE"/>
                </a:solidFill>
                <a:ea typeface="Clear Sans" panose="020B0503030202020304"/>
              </a:endParaRPr>
            </a:p>
            <a:p>
              <a:pPr algn="ctr">
                <a:lnSpc>
                  <a:spcPts val="5200"/>
                </a:lnSpc>
              </a:pPr>
              <a:r>
                <a:rPr lang="en-US" sz="3715">
                  <a:solidFill>
                    <a:srgbClr val="94DDDE"/>
                  </a:solidFill>
                  <a:ea typeface="Clear Sans" panose="020B0503030202020304"/>
                </a:rPr>
                <a:t>汇报人：郑安</a:t>
              </a:r>
              <a:r>
                <a:rPr lang="zh-CN" altLang="en-US" sz="3715">
                  <a:solidFill>
                    <a:srgbClr val="94DDDE"/>
                  </a:solidFill>
                  <a:ea typeface="宋体" panose="02010600030101010101" pitchFamily="2" charset="-122"/>
                </a:rPr>
                <a:t>玮</a:t>
              </a:r>
              <a:endParaRPr lang="zh-CN" altLang="en-US" sz="3715">
                <a:solidFill>
                  <a:srgbClr val="94DDDE"/>
                </a:solidFill>
                <a:ea typeface="宋体" panose="02010600030101010101" pitchFamily="2" charset="-122"/>
              </a:endParaRPr>
            </a:p>
          </p:txBody>
        </p:sp>
      </p:grpSp>
      <p:sp>
        <p:nvSpPr>
          <p:cNvPr id="5" name="Freeform 5"/>
          <p:cNvSpPr/>
          <p:nvPr/>
        </p:nvSpPr>
        <p:spPr>
          <a:xfrm>
            <a:off x="1182834" y="-1921745"/>
            <a:ext cx="6755642" cy="4114800"/>
          </a:xfrm>
          <a:custGeom>
            <a:avLst/>
            <a:gdLst/>
            <a:ahLst/>
            <a:cxnLst/>
            <a:rect l="l" t="t" r="r" b="b"/>
            <a:pathLst>
              <a:path w="6755642" h="4114800">
                <a:moveTo>
                  <a:pt x="0" y="0"/>
                </a:moveTo>
                <a:lnTo>
                  <a:pt x="6755642" y="0"/>
                </a:lnTo>
                <a:lnTo>
                  <a:pt x="6755642" y="4114800"/>
                </a:lnTo>
                <a:lnTo>
                  <a:pt x="0" y="41148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a:off x="6303834" y="1790711"/>
            <a:ext cx="1194327" cy="2586142"/>
          </a:xfrm>
          <a:custGeom>
            <a:avLst/>
            <a:gdLst/>
            <a:ahLst/>
            <a:cxnLst/>
            <a:rect l="l" t="t" r="r" b="b"/>
            <a:pathLst>
              <a:path w="1194327" h="2586142">
                <a:moveTo>
                  <a:pt x="0" y="0"/>
                </a:moveTo>
                <a:lnTo>
                  <a:pt x="1194327" y="0"/>
                </a:lnTo>
                <a:lnTo>
                  <a:pt x="1194327" y="2586142"/>
                </a:lnTo>
                <a:lnTo>
                  <a:pt x="0" y="25861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flipH="1">
            <a:off x="2095190" y="2021154"/>
            <a:ext cx="5357753" cy="5591583"/>
          </a:xfrm>
          <a:custGeom>
            <a:avLst/>
            <a:gdLst/>
            <a:ahLst/>
            <a:cxnLst/>
            <a:rect l="l" t="t" r="r" b="b"/>
            <a:pathLst>
              <a:path w="5357753" h="5591583">
                <a:moveTo>
                  <a:pt x="5357753" y="0"/>
                </a:moveTo>
                <a:lnTo>
                  <a:pt x="0" y="0"/>
                </a:lnTo>
                <a:lnTo>
                  <a:pt x="0" y="5591582"/>
                </a:lnTo>
                <a:lnTo>
                  <a:pt x="5357753" y="5591582"/>
                </a:lnTo>
                <a:lnTo>
                  <a:pt x="5357753"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947148" y="1264426"/>
            <a:ext cx="3144039" cy="2440918"/>
          </a:xfrm>
          <a:custGeom>
            <a:avLst/>
            <a:gdLst/>
            <a:ahLst/>
            <a:cxnLst/>
            <a:rect l="l" t="t" r="r" b="b"/>
            <a:pathLst>
              <a:path w="3144039" h="2440918">
                <a:moveTo>
                  <a:pt x="0" y="0"/>
                </a:moveTo>
                <a:lnTo>
                  <a:pt x="3144040" y="0"/>
                </a:lnTo>
                <a:lnTo>
                  <a:pt x="3144040" y="2440918"/>
                </a:lnTo>
                <a:lnTo>
                  <a:pt x="0" y="24409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624872" y="5005800"/>
            <a:ext cx="1894295" cy="4252500"/>
          </a:xfrm>
          <a:custGeom>
            <a:avLst/>
            <a:gdLst/>
            <a:ahLst/>
            <a:cxnLst/>
            <a:rect l="l" t="t" r="r" b="b"/>
            <a:pathLst>
              <a:path w="1894295" h="4252500">
                <a:moveTo>
                  <a:pt x="0" y="0"/>
                </a:moveTo>
                <a:lnTo>
                  <a:pt x="1894295" y="0"/>
                </a:lnTo>
                <a:lnTo>
                  <a:pt x="1894295" y="4252500"/>
                </a:lnTo>
                <a:lnTo>
                  <a:pt x="0" y="42525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0" name="Freeform 10"/>
          <p:cNvSpPr/>
          <p:nvPr/>
        </p:nvSpPr>
        <p:spPr>
          <a:xfrm>
            <a:off x="4011803" y="7612736"/>
            <a:ext cx="3486358" cy="4114800"/>
          </a:xfrm>
          <a:custGeom>
            <a:avLst/>
            <a:gdLst/>
            <a:ahLst/>
            <a:cxnLst/>
            <a:rect l="l" t="t" r="r" b="b"/>
            <a:pathLst>
              <a:path w="3486358" h="4114800">
                <a:moveTo>
                  <a:pt x="0" y="0"/>
                </a:moveTo>
                <a:lnTo>
                  <a:pt x="3486358" y="0"/>
                </a:lnTo>
                <a:lnTo>
                  <a:pt x="34863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TextBox 2"/>
          <p:cNvSpPr txBox="1"/>
          <p:nvPr/>
        </p:nvSpPr>
        <p:spPr>
          <a:xfrm>
            <a:off x="1831283" y="4725670"/>
            <a:ext cx="7312717" cy="1026161"/>
          </a:xfrm>
          <a:prstGeom prst="rect">
            <a:avLst/>
          </a:prstGeom>
        </p:spPr>
        <p:txBody>
          <a:bodyPr lIns="0" tIns="0" rIns="0" bIns="0" rtlCol="0" anchor="t">
            <a:spAutoFit/>
          </a:bodyPr>
          <a:lstStyle/>
          <a:p>
            <a:pPr>
              <a:lnSpc>
                <a:spcPts val="7520"/>
              </a:lnSpc>
            </a:pPr>
            <a:r>
              <a:rPr lang="en-US" sz="8000" spc="-88">
                <a:solidFill>
                  <a:srgbClr val="2B4B82"/>
                </a:solidFill>
                <a:ea typeface="Clear Sans Bold" panose="020B0803030202020304"/>
              </a:rPr>
              <a:t>算法的实现</a:t>
            </a:r>
            <a:endParaRPr lang="en-US" sz="8000" spc="-88">
              <a:solidFill>
                <a:srgbClr val="2B4B82"/>
              </a:solidFill>
              <a:ea typeface="Clear Sans Bold" panose="020B0803030202020304"/>
            </a:endParaRPr>
          </a:p>
        </p:txBody>
      </p:sp>
      <p:sp>
        <p:nvSpPr>
          <p:cNvPr id="3" name="Freeform 3"/>
          <p:cNvSpPr/>
          <p:nvPr/>
        </p:nvSpPr>
        <p:spPr>
          <a:xfrm>
            <a:off x="9854137" y="3018272"/>
            <a:ext cx="7411325" cy="4635447"/>
          </a:xfrm>
          <a:custGeom>
            <a:avLst/>
            <a:gdLst/>
            <a:ahLst/>
            <a:cxnLst/>
            <a:rect l="l" t="t" r="r" b="b"/>
            <a:pathLst>
              <a:path w="7411325" h="4635447">
                <a:moveTo>
                  <a:pt x="0" y="0"/>
                </a:moveTo>
                <a:lnTo>
                  <a:pt x="7411325" y="0"/>
                </a:lnTo>
                <a:lnTo>
                  <a:pt x="7411325" y="4635447"/>
                </a:lnTo>
                <a:lnTo>
                  <a:pt x="0" y="463544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8665100" y="8613636"/>
            <a:ext cx="4338720" cy="2713672"/>
          </a:xfrm>
          <a:custGeom>
            <a:avLst/>
            <a:gdLst/>
            <a:ahLst/>
            <a:cxnLst/>
            <a:rect l="l" t="t" r="r" b="b"/>
            <a:pathLst>
              <a:path w="4338720" h="2713672">
                <a:moveTo>
                  <a:pt x="0" y="0"/>
                </a:moveTo>
                <a:lnTo>
                  <a:pt x="4338720" y="0"/>
                </a:lnTo>
                <a:lnTo>
                  <a:pt x="4338720" y="2713671"/>
                </a:lnTo>
                <a:lnTo>
                  <a:pt x="0" y="271367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13976014" y="7483497"/>
            <a:ext cx="3289448" cy="2057400"/>
          </a:xfrm>
          <a:custGeom>
            <a:avLst/>
            <a:gdLst/>
            <a:ahLst/>
            <a:cxnLst/>
            <a:rect l="l" t="t" r="r" b="b"/>
            <a:pathLst>
              <a:path w="3289448" h="2057400">
                <a:moveTo>
                  <a:pt x="0" y="0"/>
                </a:moveTo>
                <a:lnTo>
                  <a:pt x="3289448" y="0"/>
                </a:lnTo>
                <a:lnTo>
                  <a:pt x="3289448" y="2057400"/>
                </a:lnTo>
                <a:lnTo>
                  <a:pt x="0" y="20574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a:off x="13320348" y="712171"/>
            <a:ext cx="3289448" cy="2057400"/>
          </a:xfrm>
          <a:custGeom>
            <a:avLst/>
            <a:gdLst/>
            <a:ahLst/>
            <a:cxnLst/>
            <a:rect l="l" t="t" r="r" b="b"/>
            <a:pathLst>
              <a:path w="3289448" h="2057400">
                <a:moveTo>
                  <a:pt x="0" y="0"/>
                </a:moveTo>
                <a:lnTo>
                  <a:pt x="3289448" y="0"/>
                </a:lnTo>
                <a:lnTo>
                  <a:pt x="3289448" y="2057400"/>
                </a:lnTo>
                <a:lnTo>
                  <a:pt x="0" y="20574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1028700" y="2262187"/>
            <a:ext cx="9976404" cy="5762625"/>
          </a:xfrm>
          <a:prstGeom prst="rect">
            <a:avLst/>
          </a:prstGeom>
        </p:spPr>
        <p:txBody>
          <a:bodyPr lIns="0" tIns="0" rIns="0" bIns="0" rtlCol="0" anchor="t">
            <a:spAutoFit/>
          </a:bodyPr>
          <a:lstStyle/>
          <a:p>
            <a:pPr>
              <a:lnSpc>
                <a:spcPts val="4200"/>
              </a:lnSpc>
            </a:pPr>
            <a:r>
              <a:rPr lang="en-US" sz="3500">
                <a:solidFill>
                  <a:srgbClr val="94DDDE"/>
                </a:solidFill>
                <a:ea typeface="Clear Sans Bold" panose="020B0803030202020304"/>
              </a:rPr>
              <a:t>优点：</a:t>
            </a:r>
            <a:endParaRPr lang="en-US" sz="3500">
              <a:solidFill>
                <a:srgbClr val="94DDDE"/>
              </a:solidFill>
              <a:ea typeface="Clear Sans Bold" panose="020B0803030202020304"/>
            </a:endParaRPr>
          </a:p>
          <a:p>
            <a:pPr marL="755650" lvl="1" indent="-377825">
              <a:lnSpc>
                <a:spcPts val="4200"/>
              </a:lnSpc>
              <a:buFont typeface="Arial" panose="020B0604020202020204"/>
              <a:buChar char="•"/>
            </a:pPr>
            <a:r>
              <a:rPr lang="en-US" sz="3500">
                <a:solidFill>
                  <a:srgbClr val="94DDDE"/>
                </a:solidFill>
                <a:latin typeface="Clear Sans Bold" panose="020B0803030202020304"/>
              </a:rPr>
              <a:t> 词向量可以捕捉词汇之间的语义关系，提供连续的、语义上有意义的表示。</a:t>
            </a:r>
            <a:endParaRPr lang="en-US" sz="3500">
              <a:solidFill>
                <a:srgbClr val="94DDDE"/>
              </a:solidFill>
              <a:latin typeface="Clear Sans Bold" panose="020B0803030202020304"/>
            </a:endParaRPr>
          </a:p>
          <a:p>
            <a:pPr marL="755650" lvl="1" indent="-377825">
              <a:lnSpc>
                <a:spcPts val="4200"/>
              </a:lnSpc>
              <a:buFont typeface="Arial" panose="020B0604020202020204"/>
              <a:buChar char="•"/>
            </a:pPr>
            <a:r>
              <a:rPr lang="en-US" sz="3500">
                <a:solidFill>
                  <a:srgbClr val="94DDDE"/>
                </a:solidFill>
                <a:ea typeface="Clear Sans Bold" panose="020B0803030202020304"/>
              </a:rPr>
              <a:t>余弦相似度计算对于词向量的相似度度量是合适的。</a:t>
            </a:r>
            <a:endParaRPr lang="en-US" sz="3500">
              <a:solidFill>
                <a:srgbClr val="94DDDE"/>
              </a:solidFill>
              <a:ea typeface="Clear Sans Bold" panose="020B0803030202020304"/>
            </a:endParaRPr>
          </a:p>
          <a:p>
            <a:pPr>
              <a:lnSpc>
                <a:spcPts val="4200"/>
              </a:lnSpc>
            </a:pPr>
          </a:p>
          <a:p>
            <a:pPr>
              <a:lnSpc>
                <a:spcPts val="4200"/>
              </a:lnSpc>
            </a:pPr>
            <a:r>
              <a:rPr lang="en-US" sz="3500">
                <a:solidFill>
                  <a:srgbClr val="94DDDE"/>
                </a:solidFill>
                <a:ea typeface="Clear Sans Bold" panose="020B0803030202020304"/>
              </a:rPr>
              <a:t>缺点：</a:t>
            </a:r>
            <a:endParaRPr lang="en-US" sz="3500">
              <a:solidFill>
                <a:srgbClr val="94DDDE"/>
              </a:solidFill>
              <a:ea typeface="Clear Sans Bold" panose="020B0803030202020304"/>
            </a:endParaRPr>
          </a:p>
          <a:p>
            <a:pPr marL="755650" lvl="1" indent="-377825">
              <a:lnSpc>
                <a:spcPts val="4200"/>
              </a:lnSpc>
              <a:buFont typeface="Arial" panose="020B0604020202020204"/>
              <a:buChar char="•"/>
            </a:pPr>
            <a:r>
              <a:rPr lang="en-US" sz="3500">
                <a:solidFill>
                  <a:srgbClr val="94DDDE"/>
                </a:solidFill>
                <a:latin typeface="Clear Sans Bold" panose="020B0803030202020304"/>
              </a:rPr>
              <a:t> 无法处理词汇缺失的情况，即模型中没有见过的词汇。</a:t>
            </a:r>
            <a:endParaRPr lang="en-US" sz="3500">
              <a:solidFill>
                <a:srgbClr val="94DDDE"/>
              </a:solidFill>
              <a:latin typeface="Clear Sans Bold" panose="020B0803030202020304"/>
            </a:endParaRPr>
          </a:p>
          <a:p>
            <a:pPr marL="755650" lvl="1" indent="-377825">
              <a:lnSpc>
                <a:spcPts val="4200"/>
              </a:lnSpc>
              <a:buFont typeface="Arial" panose="020B0604020202020204"/>
              <a:buChar char="•"/>
            </a:pPr>
            <a:r>
              <a:rPr lang="en-US" sz="3500">
                <a:solidFill>
                  <a:srgbClr val="94DDDE"/>
                </a:solidFill>
                <a:ea typeface="Clear Sans Bold" panose="020B0803030202020304"/>
              </a:rPr>
              <a:t>对于一些特定的词汇关系，可能需要更复杂的模型。</a:t>
            </a:r>
            <a:endParaRPr lang="en-US" sz="3500">
              <a:solidFill>
                <a:srgbClr val="94DDDE"/>
              </a:solidFill>
              <a:ea typeface="Clear Sans Bold" panose="020B0803030202020304"/>
            </a:endParaRPr>
          </a:p>
        </p:txBody>
      </p:sp>
      <p:sp>
        <p:nvSpPr>
          <p:cNvPr id="3" name="TextBox 3"/>
          <p:cNvSpPr txBox="1"/>
          <p:nvPr/>
        </p:nvSpPr>
        <p:spPr>
          <a:xfrm>
            <a:off x="1028700" y="933450"/>
            <a:ext cx="12098620" cy="870587"/>
          </a:xfrm>
          <a:prstGeom prst="rect">
            <a:avLst/>
          </a:prstGeom>
        </p:spPr>
        <p:txBody>
          <a:bodyPr lIns="0" tIns="0" rIns="0" bIns="0" rtlCol="0" anchor="t">
            <a:spAutoFit/>
          </a:bodyPr>
          <a:lstStyle/>
          <a:p>
            <a:pPr marL="1101090" lvl="1" indent="-550545">
              <a:lnSpc>
                <a:spcPts val="7140"/>
              </a:lnSpc>
              <a:buFont typeface="Arial" panose="020B0604020202020204"/>
              <a:buChar char="•"/>
            </a:pPr>
            <a:r>
              <a:rPr lang="en-US" sz="5100" spc="509">
                <a:solidFill>
                  <a:srgbClr val="F7B4A7"/>
                </a:solidFill>
                <a:latin typeface="Clear Sans Bold" panose="020B0803030202020304"/>
              </a:rPr>
              <a:t>WORD2VEC + 余弦相似度计算：</a:t>
            </a:r>
            <a:endParaRPr lang="en-US" sz="5100" spc="509">
              <a:solidFill>
                <a:srgbClr val="F7B4A7"/>
              </a:solidFill>
              <a:latin typeface="Clear Sans Bold" panose="020B0803030202020304"/>
            </a:endParaRPr>
          </a:p>
        </p:txBody>
      </p:sp>
      <p:sp>
        <p:nvSpPr>
          <p:cNvPr id="4" name="Freeform 4"/>
          <p:cNvSpPr/>
          <p:nvPr/>
        </p:nvSpPr>
        <p:spPr>
          <a:xfrm>
            <a:off x="12812653" y="2322150"/>
            <a:ext cx="3662625" cy="5642699"/>
          </a:xfrm>
          <a:custGeom>
            <a:avLst/>
            <a:gdLst/>
            <a:ahLst/>
            <a:cxnLst/>
            <a:rect l="l" t="t" r="r" b="b"/>
            <a:pathLst>
              <a:path w="3662625" h="5642699">
                <a:moveTo>
                  <a:pt x="0" y="0"/>
                </a:moveTo>
                <a:lnTo>
                  <a:pt x="3662625" y="0"/>
                </a:lnTo>
                <a:lnTo>
                  <a:pt x="3662625" y="5642700"/>
                </a:lnTo>
                <a:lnTo>
                  <a:pt x="0" y="56427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1028700" y="2200275"/>
            <a:ext cx="9976404" cy="5876925"/>
          </a:xfrm>
          <a:prstGeom prst="rect">
            <a:avLst/>
          </a:prstGeom>
        </p:spPr>
        <p:txBody>
          <a:bodyPr lIns="0" tIns="0" rIns="0" bIns="0" rtlCol="0" anchor="t">
            <a:spAutoFit/>
          </a:bodyPr>
          <a:lstStyle/>
          <a:p>
            <a:pPr>
              <a:lnSpc>
                <a:spcPts val="4200"/>
              </a:lnSpc>
            </a:pPr>
            <a:r>
              <a:rPr lang="en-US" sz="3500">
                <a:solidFill>
                  <a:srgbClr val="94DDDE"/>
                </a:solidFill>
                <a:latin typeface="Clear Sans Bold" panose="020B0803030202020304"/>
              </a:rPr>
              <a:t> 优点：</a:t>
            </a:r>
            <a:endParaRPr lang="en-US" sz="3500">
              <a:solidFill>
                <a:srgbClr val="94DDDE"/>
              </a:solidFill>
              <a:latin typeface="Clear Sans Bold" panose="020B0803030202020304"/>
            </a:endParaRPr>
          </a:p>
          <a:p>
            <a:pPr marL="755650" lvl="1" indent="-377825">
              <a:lnSpc>
                <a:spcPts val="4200"/>
              </a:lnSpc>
              <a:buFont typeface="Arial" panose="020B0604020202020204"/>
              <a:buChar char="•"/>
            </a:pPr>
            <a:r>
              <a:rPr lang="en-US" sz="3500">
                <a:solidFill>
                  <a:srgbClr val="94DDDE"/>
                </a:solidFill>
                <a:ea typeface="Clear Sans Bold" panose="020B0803030202020304"/>
              </a:rPr>
              <a:t>简单、直观，适用于任意两个集合的相似度计算。</a:t>
            </a:r>
            <a:endParaRPr lang="en-US" sz="3500">
              <a:solidFill>
                <a:srgbClr val="94DDDE"/>
              </a:solidFill>
              <a:ea typeface="Clear Sans Bold" panose="020B0803030202020304"/>
            </a:endParaRPr>
          </a:p>
          <a:p>
            <a:pPr marL="755650" lvl="1" indent="-377825">
              <a:lnSpc>
                <a:spcPts val="4200"/>
              </a:lnSpc>
              <a:buFont typeface="Arial" panose="020B0604020202020204"/>
              <a:buChar char="•"/>
            </a:pPr>
            <a:r>
              <a:rPr lang="en-US" sz="3500">
                <a:solidFill>
                  <a:srgbClr val="94DDDE"/>
                </a:solidFill>
                <a:latin typeface="Clear Sans Bold" panose="020B0803030202020304"/>
              </a:rPr>
              <a:t> 不需要训练模型，直接基于词汇的重叠度计算相似度。</a:t>
            </a:r>
            <a:endParaRPr lang="en-US" sz="3500">
              <a:solidFill>
                <a:srgbClr val="94DDDE"/>
              </a:solidFill>
              <a:latin typeface="Clear Sans Bold" panose="020B0803030202020304"/>
            </a:endParaRPr>
          </a:p>
          <a:p>
            <a:pPr>
              <a:lnSpc>
                <a:spcPts val="4200"/>
              </a:lnSpc>
            </a:pPr>
          </a:p>
          <a:p>
            <a:pPr>
              <a:lnSpc>
                <a:spcPts val="4200"/>
              </a:lnSpc>
            </a:pPr>
            <a:r>
              <a:rPr lang="en-US" sz="3500">
                <a:solidFill>
                  <a:srgbClr val="94DDDE"/>
                </a:solidFill>
                <a:latin typeface="Clear Sans Bold" panose="020B0803030202020304"/>
              </a:rPr>
              <a:t>        缺点：</a:t>
            </a:r>
            <a:endParaRPr lang="en-US" sz="3500">
              <a:solidFill>
                <a:srgbClr val="94DDDE"/>
              </a:solidFill>
              <a:latin typeface="Clear Sans Bold" panose="020B0803030202020304"/>
            </a:endParaRPr>
          </a:p>
          <a:p>
            <a:pPr marL="755650" lvl="1" indent="-377825">
              <a:lnSpc>
                <a:spcPts val="4200"/>
              </a:lnSpc>
              <a:buFont typeface="Arial" panose="020B0604020202020204"/>
              <a:buChar char="•"/>
            </a:pPr>
            <a:r>
              <a:rPr lang="en-US" sz="3500">
                <a:solidFill>
                  <a:srgbClr val="94DDDE"/>
                </a:solidFill>
                <a:ea typeface="Clear Sans Bold" panose="020B0803030202020304"/>
              </a:rPr>
              <a:t>不考虑词汇的语义信息，只关注词汇的存在与否。</a:t>
            </a:r>
            <a:endParaRPr lang="en-US" sz="3500">
              <a:solidFill>
                <a:srgbClr val="94DDDE"/>
              </a:solidFill>
              <a:ea typeface="Clear Sans Bold" panose="020B0803030202020304"/>
            </a:endParaRPr>
          </a:p>
          <a:p>
            <a:pPr marL="755650" lvl="1" indent="-377825">
              <a:lnSpc>
                <a:spcPts val="4200"/>
              </a:lnSpc>
              <a:buFont typeface="Arial" panose="020B0604020202020204"/>
              <a:buChar char="•"/>
            </a:pPr>
            <a:r>
              <a:rPr lang="en-US" sz="3500">
                <a:solidFill>
                  <a:srgbClr val="94DDDE"/>
                </a:solidFill>
                <a:latin typeface="Clear Sans Bold" panose="020B0803030202020304"/>
              </a:rPr>
              <a:t> 无法度量词汇的语义相似度，对于近义词可能得到相对较低的相似度。</a:t>
            </a:r>
            <a:endParaRPr lang="en-US" sz="3500">
              <a:solidFill>
                <a:srgbClr val="94DDDE"/>
              </a:solidFill>
              <a:latin typeface="Clear Sans Bold" panose="020B0803030202020304"/>
            </a:endParaRPr>
          </a:p>
        </p:txBody>
      </p:sp>
      <p:sp>
        <p:nvSpPr>
          <p:cNvPr id="3" name="TextBox 3"/>
          <p:cNvSpPr txBox="1"/>
          <p:nvPr/>
        </p:nvSpPr>
        <p:spPr>
          <a:xfrm>
            <a:off x="1028700" y="933450"/>
            <a:ext cx="10983672" cy="870585"/>
          </a:xfrm>
          <a:prstGeom prst="rect">
            <a:avLst/>
          </a:prstGeom>
        </p:spPr>
        <p:txBody>
          <a:bodyPr lIns="0" tIns="0" rIns="0" bIns="0" rtlCol="0" anchor="t">
            <a:spAutoFit/>
          </a:bodyPr>
          <a:lstStyle/>
          <a:p>
            <a:pPr>
              <a:lnSpc>
                <a:spcPts val="7140"/>
              </a:lnSpc>
            </a:pPr>
            <a:r>
              <a:rPr lang="en-US" sz="5100" spc="509">
                <a:solidFill>
                  <a:srgbClr val="F7B4A7"/>
                </a:solidFill>
                <a:latin typeface="Clear Sans Bold" panose="020B0803030202020304"/>
              </a:rPr>
              <a:t> 2. JACCARD系数相似度计算：</a:t>
            </a:r>
            <a:endParaRPr lang="en-US" sz="5100" spc="509">
              <a:solidFill>
                <a:srgbClr val="F7B4A7"/>
              </a:solidFill>
              <a:latin typeface="Clear Sans Bold" panose="020B0803030202020304"/>
            </a:endParaRPr>
          </a:p>
        </p:txBody>
      </p:sp>
      <p:sp>
        <p:nvSpPr>
          <p:cNvPr id="4" name="Freeform 4"/>
          <p:cNvSpPr/>
          <p:nvPr/>
        </p:nvSpPr>
        <p:spPr>
          <a:xfrm>
            <a:off x="12812653" y="2322150"/>
            <a:ext cx="3662625" cy="5642699"/>
          </a:xfrm>
          <a:custGeom>
            <a:avLst/>
            <a:gdLst/>
            <a:ahLst/>
            <a:cxnLst/>
            <a:rect l="l" t="t" r="r" b="b"/>
            <a:pathLst>
              <a:path w="3662625" h="5642699">
                <a:moveTo>
                  <a:pt x="0" y="0"/>
                </a:moveTo>
                <a:lnTo>
                  <a:pt x="3662625" y="0"/>
                </a:lnTo>
                <a:lnTo>
                  <a:pt x="3662625" y="5642700"/>
                </a:lnTo>
                <a:lnTo>
                  <a:pt x="0" y="56427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1028700" y="2879942"/>
            <a:ext cx="9976404" cy="5876925"/>
          </a:xfrm>
          <a:prstGeom prst="rect">
            <a:avLst/>
          </a:prstGeom>
        </p:spPr>
        <p:txBody>
          <a:bodyPr lIns="0" tIns="0" rIns="0" bIns="0" rtlCol="0" anchor="t">
            <a:spAutoFit/>
          </a:bodyPr>
          <a:lstStyle/>
          <a:p>
            <a:pPr>
              <a:lnSpc>
                <a:spcPts val="4200"/>
              </a:lnSpc>
            </a:pPr>
            <a:r>
              <a:rPr lang="en-US" sz="3500">
                <a:solidFill>
                  <a:srgbClr val="94DDDE"/>
                </a:solidFill>
                <a:latin typeface="Clear Sans Bold" panose="020B0803030202020304"/>
              </a:rPr>
              <a:t>        优点：</a:t>
            </a:r>
            <a:endParaRPr lang="en-US" sz="3500">
              <a:solidFill>
                <a:srgbClr val="94DDDE"/>
              </a:solidFill>
              <a:latin typeface="Clear Sans Bold" panose="020B0803030202020304"/>
            </a:endParaRPr>
          </a:p>
          <a:p>
            <a:pPr marL="755650" lvl="1" indent="-377825">
              <a:lnSpc>
                <a:spcPts val="4200"/>
              </a:lnSpc>
              <a:buFont typeface="Arial" panose="020B0604020202020204"/>
              <a:buChar char="•"/>
            </a:pPr>
            <a:r>
              <a:rPr lang="en-US" sz="3500">
                <a:solidFill>
                  <a:srgbClr val="94DDDE"/>
                </a:solidFill>
                <a:ea typeface="Clear Sans Bold" panose="020B0803030202020304"/>
              </a:rPr>
              <a:t>结合了词向量的语义信息和Jaccard系数的集合相似度度量。</a:t>
            </a:r>
            <a:endParaRPr lang="en-US" sz="3500">
              <a:solidFill>
                <a:srgbClr val="94DDDE"/>
              </a:solidFill>
              <a:ea typeface="Clear Sans Bold" panose="020B0803030202020304"/>
            </a:endParaRPr>
          </a:p>
          <a:p>
            <a:pPr marL="755650" lvl="1" indent="-377825">
              <a:lnSpc>
                <a:spcPts val="4200"/>
              </a:lnSpc>
              <a:buFont typeface="Arial" panose="020B0604020202020204"/>
              <a:buChar char="•"/>
            </a:pPr>
            <a:r>
              <a:rPr lang="en-US" sz="3500">
                <a:solidFill>
                  <a:srgbClr val="94DDDE"/>
                </a:solidFill>
                <a:latin typeface="Clear Sans Bold" panose="020B0803030202020304"/>
              </a:rPr>
              <a:t> 可以在一定程度上处理未见过的词汇。</a:t>
            </a:r>
            <a:endParaRPr lang="en-US" sz="3500">
              <a:solidFill>
                <a:srgbClr val="94DDDE"/>
              </a:solidFill>
              <a:latin typeface="Clear Sans Bold" panose="020B0803030202020304"/>
            </a:endParaRPr>
          </a:p>
          <a:p>
            <a:pPr>
              <a:lnSpc>
                <a:spcPts val="4200"/>
              </a:lnSpc>
            </a:pPr>
          </a:p>
          <a:p>
            <a:pPr>
              <a:lnSpc>
                <a:spcPts val="4200"/>
              </a:lnSpc>
            </a:pPr>
            <a:r>
              <a:rPr lang="en-US" sz="3500">
                <a:solidFill>
                  <a:srgbClr val="94DDDE"/>
                </a:solidFill>
                <a:latin typeface="Clear Sans Bold" panose="020B0803030202020304"/>
              </a:rPr>
              <a:t>        缺点：</a:t>
            </a:r>
            <a:endParaRPr lang="en-US" sz="3500">
              <a:solidFill>
                <a:srgbClr val="94DDDE"/>
              </a:solidFill>
              <a:latin typeface="Clear Sans Bold" panose="020B0803030202020304"/>
            </a:endParaRPr>
          </a:p>
          <a:p>
            <a:pPr marL="755650" lvl="1" indent="-377825">
              <a:lnSpc>
                <a:spcPts val="4200"/>
              </a:lnSpc>
              <a:buFont typeface="Arial" panose="020B0604020202020204"/>
              <a:buChar char="•"/>
            </a:pPr>
            <a:r>
              <a:rPr lang="en-US" sz="3500">
                <a:solidFill>
                  <a:srgbClr val="94DDDE"/>
                </a:solidFill>
                <a:latin typeface="Clear Sans Bold" panose="020B0803030202020304"/>
              </a:rPr>
              <a:t> 对于词向量映射到聚类的方法，可能会引入一些信息损失，因为将连续的词向量映射到离散的聚类空间。</a:t>
            </a:r>
            <a:endParaRPr lang="en-US" sz="3500">
              <a:solidFill>
                <a:srgbClr val="94DDDE"/>
              </a:solidFill>
              <a:latin typeface="Clear Sans Bold" panose="020B0803030202020304"/>
            </a:endParaRPr>
          </a:p>
          <a:p>
            <a:pPr marL="755650" lvl="1" indent="-377825">
              <a:lnSpc>
                <a:spcPts val="4200"/>
              </a:lnSpc>
              <a:buFont typeface="Arial" panose="020B0604020202020204"/>
              <a:buChar char="•"/>
            </a:pPr>
            <a:r>
              <a:rPr lang="en-US" sz="3500">
                <a:solidFill>
                  <a:srgbClr val="94DDDE"/>
                </a:solidFill>
                <a:ea typeface="Clear Sans Bold" panose="020B0803030202020304"/>
              </a:rPr>
              <a:t>聚类的数量和质量可能对结果产生影响，需要调参。</a:t>
            </a:r>
            <a:endParaRPr lang="en-US" sz="3500">
              <a:solidFill>
                <a:srgbClr val="94DDDE"/>
              </a:solidFill>
              <a:ea typeface="Clear Sans Bold" panose="020B0803030202020304"/>
            </a:endParaRPr>
          </a:p>
        </p:txBody>
      </p:sp>
      <p:sp>
        <p:nvSpPr>
          <p:cNvPr id="3" name="TextBox 3"/>
          <p:cNvSpPr txBox="1"/>
          <p:nvPr/>
        </p:nvSpPr>
        <p:spPr>
          <a:xfrm>
            <a:off x="1028700" y="933450"/>
            <a:ext cx="10726497" cy="1775460"/>
          </a:xfrm>
          <a:prstGeom prst="rect">
            <a:avLst/>
          </a:prstGeom>
        </p:spPr>
        <p:txBody>
          <a:bodyPr lIns="0" tIns="0" rIns="0" bIns="0" rtlCol="0" anchor="t">
            <a:spAutoFit/>
          </a:bodyPr>
          <a:lstStyle/>
          <a:p>
            <a:pPr>
              <a:lnSpc>
                <a:spcPts val="7140"/>
              </a:lnSpc>
            </a:pPr>
            <a:r>
              <a:rPr lang="en-US" sz="5100" spc="509">
                <a:solidFill>
                  <a:srgbClr val="F7B4A7"/>
                </a:solidFill>
                <a:latin typeface="Clear Sans Bold" panose="020B0803030202020304"/>
              </a:rPr>
              <a:t>3. WORD2VEC词向量映射到聚类 + JACCARD系数相似度计算：</a:t>
            </a:r>
            <a:endParaRPr lang="en-US" sz="5100" spc="509">
              <a:solidFill>
                <a:srgbClr val="F7B4A7"/>
              </a:solidFill>
              <a:latin typeface="Clear Sans Bold" panose="020B0803030202020304"/>
            </a:endParaRPr>
          </a:p>
        </p:txBody>
      </p:sp>
      <p:sp>
        <p:nvSpPr>
          <p:cNvPr id="4" name="Freeform 4"/>
          <p:cNvSpPr/>
          <p:nvPr/>
        </p:nvSpPr>
        <p:spPr>
          <a:xfrm>
            <a:off x="12812653" y="2322150"/>
            <a:ext cx="3662625" cy="5642699"/>
          </a:xfrm>
          <a:custGeom>
            <a:avLst/>
            <a:gdLst/>
            <a:ahLst/>
            <a:cxnLst/>
            <a:rect l="l" t="t" r="r" b="b"/>
            <a:pathLst>
              <a:path w="3662625" h="5642699">
                <a:moveTo>
                  <a:pt x="0" y="0"/>
                </a:moveTo>
                <a:lnTo>
                  <a:pt x="3662625" y="0"/>
                </a:lnTo>
                <a:lnTo>
                  <a:pt x="3662625" y="5642700"/>
                </a:lnTo>
                <a:lnTo>
                  <a:pt x="0" y="56427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1876152" y="3086100"/>
            <a:ext cx="5131837" cy="4114800"/>
          </a:xfrm>
          <a:custGeom>
            <a:avLst/>
            <a:gdLst/>
            <a:ahLst/>
            <a:cxnLst/>
            <a:rect l="l" t="t" r="r" b="b"/>
            <a:pathLst>
              <a:path w="5131837" h="4114800">
                <a:moveTo>
                  <a:pt x="0" y="0"/>
                </a:moveTo>
                <a:lnTo>
                  <a:pt x="5131837" y="0"/>
                </a:lnTo>
                <a:lnTo>
                  <a:pt x="5131837" y="4114800"/>
                </a:lnTo>
                <a:lnTo>
                  <a:pt x="0" y="41148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rot="0">
            <a:off x="1028700" y="205910"/>
            <a:ext cx="9768230" cy="9875181"/>
            <a:chOff x="0" y="0"/>
            <a:chExt cx="13024306" cy="13166908"/>
          </a:xfrm>
        </p:grpSpPr>
        <p:sp>
          <p:nvSpPr>
            <p:cNvPr id="4" name="TextBox 4"/>
            <p:cNvSpPr txBox="1"/>
            <p:nvPr/>
          </p:nvSpPr>
          <p:spPr>
            <a:xfrm>
              <a:off x="0" y="85725"/>
              <a:ext cx="13024306" cy="3467735"/>
            </a:xfrm>
            <a:prstGeom prst="rect">
              <a:avLst/>
            </a:prstGeom>
          </p:spPr>
          <p:txBody>
            <a:bodyPr lIns="0" tIns="0" rIns="0" bIns="0" rtlCol="0" anchor="t">
              <a:spAutoFit/>
            </a:bodyPr>
            <a:lstStyle/>
            <a:p>
              <a:pPr>
                <a:lnSpc>
                  <a:spcPts val="6720"/>
                </a:lnSpc>
              </a:pPr>
              <a:r>
                <a:rPr lang="en-US" sz="6400">
                  <a:solidFill>
                    <a:srgbClr val="31356E"/>
                  </a:solidFill>
                  <a:latin typeface="Clear Sans Bold" panose="020B0803030202020304"/>
                </a:rPr>
                <a:t>4. BERT（Bidirectional Encoder Representations from Transformers）</a:t>
              </a:r>
              <a:endParaRPr lang="en-US" sz="6400">
                <a:solidFill>
                  <a:srgbClr val="31356E"/>
                </a:solidFill>
                <a:latin typeface="Clear Sans Bold" panose="020B0803030202020304"/>
              </a:endParaRPr>
            </a:p>
          </p:txBody>
        </p:sp>
        <p:sp>
          <p:nvSpPr>
            <p:cNvPr id="5" name="TextBox 5"/>
            <p:cNvSpPr txBox="1"/>
            <p:nvPr/>
          </p:nvSpPr>
          <p:spPr>
            <a:xfrm>
              <a:off x="0" y="4292571"/>
              <a:ext cx="12478551" cy="8874337"/>
            </a:xfrm>
            <a:prstGeom prst="rect">
              <a:avLst/>
            </a:prstGeom>
          </p:spPr>
          <p:txBody>
            <a:bodyPr lIns="0" tIns="0" rIns="0" bIns="0" rtlCol="0" anchor="t">
              <a:spAutoFit/>
            </a:bodyPr>
            <a:lstStyle/>
            <a:p>
              <a:pPr>
                <a:lnSpc>
                  <a:spcPts val="4060"/>
                </a:lnSpc>
              </a:pPr>
              <a:r>
                <a:rPr lang="en-US" sz="2900">
                  <a:solidFill>
                    <a:srgbClr val="2B4B82"/>
                  </a:solidFill>
                  <a:ea typeface="Clear Sans" panose="020B0503030202020304"/>
                </a:rPr>
                <a:t>一种预训练的自然语言处理（NLP）模型，由Google在2018年提出。它采用了Transformer架构，并在大规模语料库上进行了无监督的预训练，然后在特定任务上进行微调。</a:t>
              </a:r>
              <a:endParaRPr lang="en-US" sz="2900">
                <a:solidFill>
                  <a:srgbClr val="2B4B82"/>
                </a:solidFill>
                <a:ea typeface="Clear Sans" panose="020B0503030202020304"/>
              </a:endParaRPr>
            </a:p>
            <a:p>
              <a:pPr>
                <a:lnSpc>
                  <a:spcPts val="4060"/>
                </a:lnSpc>
              </a:pPr>
            </a:p>
            <a:p>
              <a:pPr>
                <a:lnSpc>
                  <a:spcPts val="4060"/>
                </a:lnSpc>
              </a:pPr>
              <a:r>
                <a:rPr lang="en-US" sz="2900">
                  <a:solidFill>
                    <a:srgbClr val="2B4B82"/>
                  </a:solidFill>
                  <a:latin typeface="Clear Sans" panose="020B0503030202020304"/>
                </a:rPr>
                <a:t>BERT的主要创新点在于它的双向（bidirectional）训练方法，与传统的单向训练方法不同。传统的模型在训练时只考虑了上下文的一半，而BERT通过同时考虑左右两个方向的上下文信息，更全面地捕捉了词语的语境信息。</a:t>
              </a:r>
              <a:endParaRPr lang="en-US" sz="2900">
                <a:solidFill>
                  <a:srgbClr val="2B4B82"/>
                </a:solidFill>
                <a:latin typeface="Clear Sans" panose="020B0503030202020304"/>
              </a:endParaRPr>
            </a:p>
            <a:p>
              <a:pPr>
                <a:lnSpc>
                  <a:spcPts val="4060"/>
                </a:lnSpc>
              </a:pPr>
            </a:p>
            <a:p>
              <a:pPr>
                <a:lnSpc>
                  <a:spcPts val="4060"/>
                </a:lnSpc>
              </a:pPr>
              <a:r>
                <a:rPr lang="en-US" sz="2900">
                  <a:solidFill>
                    <a:srgbClr val="2B4B82"/>
                  </a:solidFill>
                  <a:latin typeface="Clear Sans" panose="020B0503030202020304"/>
                </a:rPr>
                <a:t>BERT在各种NLP任务上取得了显著的性能提升，包括文本分类、命名实体识别、问答系统等。它的预训练模型通常用于提取文本特征，然后可以在特定任务上进行微调。</a:t>
              </a:r>
              <a:endParaRPr lang="en-US" sz="2900">
                <a:solidFill>
                  <a:srgbClr val="2B4B82"/>
                </a:solidFill>
                <a:latin typeface="Clear Sans" panose="020B0503030202020304"/>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9144000" y="4324775"/>
            <a:ext cx="8217084" cy="1590650"/>
          </a:xfrm>
          <a:prstGeom prst="rect">
            <a:avLst/>
          </a:prstGeom>
        </p:spPr>
        <p:txBody>
          <a:bodyPr lIns="0" tIns="0" rIns="0" bIns="0" rtlCol="0" anchor="t">
            <a:spAutoFit/>
          </a:bodyPr>
          <a:lstStyle/>
          <a:p>
            <a:pPr>
              <a:lnSpc>
                <a:spcPts val="12000"/>
              </a:lnSpc>
            </a:pPr>
            <a:r>
              <a:rPr lang="en-US" sz="12000">
                <a:solidFill>
                  <a:srgbClr val="F7B4A7"/>
                </a:solidFill>
                <a:ea typeface="Clear Sans Bold" panose="020B0803030202020304"/>
              </a:rPr>
              <a:t>结果演示</a:t>
            </a:r>
            <a:endParaRPr lang="en-US" sz="12000">
              <a:solidFill>
                <a:srgbClr val="F7B4A7"/>
              </a:solidFill>
              <a:ea typeface="Clear Sans Bold" panose="020B0803030202020304"/>
            </a:endParaRPr>
          </a:p>
        </p:txBody>
      </p:sp>
      <p:sp>
        <p:nvSpPr>
          <p:cNvPr id="3" name="Freeform 3"/>
          <p:cNvSpPr/>
          <p:nvPr/>
        </p:nvSpPr>
        <p:spPr>
          <a:xfrm>
            <a:off x="1182834" y="-1921745"/>
            <a:ext cx="6755642" cy="4114800"/>
          </a:xfrm>
          <a:custGeom>
            <a:avLst/>
            <a:gdLst/>
            <a:ahLst/>
            <a:cxnLst/>
            <a:rect l="l" t="t" r="r" b="b"/>
            <a:pathLst>
              <a:path w="6755642" h="4114800">
                <a:moveTo>
                  <a:pt x="0" y="0"/>
                </a:moveTo>
                <a:lnTo>
                  <a:pt x="6755642" y="0"/>
                </a:lnTo>
                <a:lnTo>
                  <a:pt x="6755642" y="4114800"/>
                </a:lnTo>
                <a:lnTo>
                  <a:pt x="0" y="4114800"/>
                </a:lnTo>
                <a:lnTo>
                  <a:pt x="0" y="0"/>
                </a:lnTo>
                <a:close/>
              </a:path>
            </a:pathLst>
          </a:custGeom>
          <a:blipFill>
            <a:blip r:embed="rId1"/>
            <a:stretch>
              <a:fillRect/>
            </a:stretch>
          </a:blipFill>
        </p:spPr>
      </p:sp>
      <p:sp>
        <p:nvSpPr>
          <p:cNvPr id="4" name="Freeform 4"/>
          <p:cNvSpPr/>
          <p:nvPr/>
        </p:nvSpPr>
        <p:spPr>
          <a:xfrm>
            <a:off x="6303834" y="1790711"/>
            <a:ext cx="1194327" cy="2586142"/>
          </a:xfrm>
          <a:custGeom>
            <a:avLst/>
            <a:gdLst/>
            <a:ahLst/>
            <a:cxnLst/>
            <a:rect l="l" t="t" r="r" b="b"/>
            <a:pathLst>
              <a:path w="1194327" h="2586142">
                <a:moveTo>
                  <a:pt x="0" y="0"/>
                </a:moveTo>
                <a:lnTo>
                  <a:pt x="1194327" y="0"/>
                </a:lnTo>
                <a:lnTo>
                  <a:pt x="1194327" y="2586142"/>
                </a:lnTo>
                <a:lnTo>
                  <a:pt x="0" y="2586142"/>
                </a:lnTo>
                <a:lnTo>
                  <a:pt x="0" y="0"/>
                </a:lnTo>
                <a:close/>
              </a:path>
            </a:pathLst>
          </a:custGeom>
          <a:blipFill>
            <a:blip r:embed="rId2"/>
            <a:stretch>
              <a:fillRect/>
            </a:stretch>
          </a:blipFill>
        </p:spPr>
      </p:sp>
      <p:sp>
        <p:nvSpPr>
          <p:cNvPr id="5" name="Freeform 5"/>
          <p:cNvSpPr/>
          <p:nvPr/>
        </p:nvSpPr>
        <p:spPr>
          <a:xfrm flipH="1">
            <a:off x="2095190" y="2021154"/>
            <a:ext cx="5357753" cy="5591583"/>
          </a:xfrm>
          <a:custGeom>
            <a:avLst/>
            <a:gdLst/>
            <a:ahLst/>
            <a:cxnLst/>
            <a:rect l="l" t="t" r="r" b="b"/>
            <a:pathLst>
              <a:path w="5357753" h="5591583">
                <a:moveTo>
                  <a:pt x="5357753" y="0"/>
                </a:moveTo>
                <a:lnTo>
                  <a:pt x="0" y="0"/>
                </a:lnTo>
                <a:lnTo>
                  <a:pt x="0" y="5591582"/>
                </a:lnTo>
                <a:lnTo>
                  <a:pt x="5357753" y="5591582"/>
                </a:lnTo>
                <a:lnTo>
                  <a:pt x="5357753" y="0"/>
                </a:lnTo>
                <a:close/>
              </a:path>
            </a:pathLst>
          </a:custGeom>
          <a:blipFill>
            <a:blip r:embed="rId3"/>
            <a:stretch>
              <a:fillRect/>
            </a:stretch>
          </a:blipFill>
        </p:spPr>
      </p:sp>
      <p:sp>
        <p:nvSpPr>
          <p:cNvPr id="6" name="Freeform 6"/>
          <p:cNvSpPr/>
          <p:nvPr/>
        </p:nvSpPr>
        <p:spPr>
          <a:xfrm>
            <a:off x="-947148" y="1264426"/>
            <a:ext cx="3144039" cy="2440918"/>
          </a:xfrm>
          <a:custGeom>
            <a:avLst/>
            <a:gdLst/>
            <a:ahLst/>
            <a:cxnLst/>
            <a:rect l="l" t="t" r="r" b="b"/>
            <a:pathLst>
              <a:path w="3144039" h="2440918">
                <a:moveTo>
                  <a:pt x="0" y="0"/>
                </a:moveTo>
                <a:lnTo>
                  <a:pt x="3144040" y="0"/>
                </a:lnTo>
                <a:lnTo>
                  <a:pt x="3144040" y="2440918"/>
                </a:lnTo>
                <a:lnTo>
                  <a:pt x="0" y="2440918"/>
                </a:lnTo>
                <a:lnTo>
                  <a:pt x="0" y="0"/>
                </a:lnTo>
                <a:close/>
              </a:path>
            </a:pathLst>
          </a:custGeom>
          <a:blipFill>
            <a:blip r:embed="rId4"/>
            <a:stretch>
              <a:fillRect/>
            </a:stretch>
          </a:blipFill>
        </p:spPr>
      </p:sp>
      <p:sp>
        <p:nvSpPr>
          <p:cNvPr id="7" name="Freeform 7"/>
          <p:cNvSpPr/>
          <p:nvPr/>
        </p:nvSpPr>
        <p:spPr>
          <a:xfrm>
            <a:off x="624872" y="5005800"/>
            <a:ext cx="1894295" cy="4252500"/>
          </a:xfrm>
          <a:custGeom>
            <a:avLst/>
            <a:gdLst/>
            <a:ahLst/>
            <a:cxnLst/>
            <a:rect l="l" t="t" r="r" b="b"/>
            <a:pathLst>
              <a:path w="1894295" h="4252500">
                <a:moveTo>
                  <a:pt x="0" y="0"/>
                </a:moveTo>
                <a:lnTo>
                  <a:pt x="1894295" y="0"/>
                </a:lnTo>
                <a:lnTo>
                  <a:pt x="1894295" y="4252500"/>
                </a:lnTo>
                <a:lnTo>
                  <a:pt x="0" y="4252500"/>
                </a:lnTo>
                <a:lnTo>
                  <a:pt x="0" y="0"/>
                </a:lnTo>
                <a:close/>
              </a:path>
            </a:pathLst>
          </a:custGeom>
          <a:blipFill>
            <a:blip r:embed="rId5"/>
            <a:stretch>
              <a:fillRect/>
            </a:stretch>
          </a:blipFill>
        </p:spPr>
      </p:sp>
      <p:sp>
        <p:nvSpPr>
          <p:cNvPr id="8" name="Freeform 8"/>
          <p:cNvSpPr/>
          <p:nvPr/>
        </p:nvSpPr>
        <p:spPr>
          <a:xfrm>
            <a:off x="4011803" y="7612736"/>
            <a:ext cx="3486358" cy="4114800"/>
          </a:xfrm>
          <a:custGeom>
            <a:avLst/>
            <a:gdLst/>
            <a:ahLst/>
            <a:cxnLst/>
            <a:rect l="l" t="t" r="r" b="b"/>
            <a:pathLst>
              <a:path w="3486358" h="4114800">
                <a:moveTo>
                  <a:pt x="0" y="0"/>
                </a:moveTo>
                <a:lnTo>
                  <a:pt x="3486358" y="0"/>
                </a:lnTo>
                <a:lnTo>
                  <a:pt x="3486358" y="4114800"/>
                </a:lnTo>
                <a:lnTo>
                  <a:pt x="0" y="4114800"/>
                </a:lnTo>
                <a:lnTo>
                  <a:pt x="0" y="0"/>
                </a:lnTo>
                <a:close/>
              </a:path>
            </a:pathLst>
          </a:custGeom>
          <a:blipFill>
            <a:blip r:embed="rId6"/>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TextBox 2"/>
          <p:cNvSpPr txBox="1"/>
          <p:nvPr/>
        </p:nvSpPr>
        <p:spPr>
          <a:xfrm>
            <a:off x="1076325" y="4510088"/>
            <a:ext cx="16135350" cy="1247779"/>
          </a:xfrm>
          <a:prstGeom prst="rect">
            <a:avLst/>
          </a:prstGeom>
        </p:spPr>
        <p:txBody>
          <a:bodyPr lIns="0" tIns="0" rIns="0" bIns="0" rtlCol="0" anchor="t">
            <a:spAutoFit/>
          </a:bodyPr>
          <a:lstStyle/>
          <a:p>
            <a:pPr algn="ctr">
              <a:lnSpc>
                <a:spcPts val="9450"/>
              </a:lnSpc>
            </a:pPr>
            <a:r>
              <a:rPr lang="en-US" sz="9000">
                <a:solidFill>
                  <a:srgbClr val="2B4B82"/>
                </a:solidFill>
                <a:latin typeface="Clear Sans Bold" panose="020B0803030202020304"/>
              </a:rPr>
              <a:t>Word2Vec + 余弦相似度模型</a:t>
            </a:r>
            <a:endParaRPr lang="en-US" sz="9000">
              <a:solidFill>
                <a:srgbClr val="2B4B82"/>
              </a:solidFill>
              <a:latin typeface="Clear Sans Bold" panose="020B08030302020203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AutoShape 2"/>
          <p:cNvSpPr/>
          <p:nvPr/>
        </p:nvSpPr>
        <p:spPr>
          <a:xfrm>
            <a:off x="4331180" y="3429556"/>
            <a:ext cx="4076786" cy="0"/>
          </a:xfrm>
          <a:prstGeom prst="line">
            <a:avLst/>
          </a:prstGeom>
          <a:ln w="47625" cap="flat">
            <a:solidFill>
              <a:srgbClr val="31356E"/>
            </a:solidFill>
            <a:prstDash val="solid"/>
            <a:headEnd type="none" w="sm" len="sm"/>
            <a:tailEnd type="none" w="sm" len="sm"/>
          </a:ln>
        </p:spPr>
      </p:sp>
      <p:sp>
        <p:nvSpPr>
          <p:cNvPr id="3" name="AutoShape 3"/>
          <p:cNvSpPr/>
          <p:nvPr/>
        </p:nvSpPr>
        <p:spPr>
          <a:xfrm>
            <a:off x="9880033" y="3429556"/>
            <a:ext cx="4076786" cy="0"/>
          </a:xfrm>
          <a:prstGeom prst="line">
            <a:avLst/>
          </a:prstGeom>
          <a:ln w="47625" cap="flat">
            <a:solidFill>
              <a:srgbClr val="31356E"/>
            </a:solidFill>
            <a:prstDash val="solid"/>
            <a:headEnd type="none" w="sm" len="sm"/>
            <a:tailEnd type="none" w="sm" len="sm"/>
          </a:ln>
        </p:spPr>
      </p:sp>
      <p:grpSp>
        <p:nvGrpSpPr>
          <p:cNvPr id="4" name="Group 4"/>
          <p:cNvGrpSpPr/>
          <p:nvPr/>
        </p:nvGrpSpPr>
        <p:grpSpPr>
          <a:xfrm rot="0">
            <a:off x="2859114" y="2707159"/>
            <a:ext cx="1472067" cy="1444793"/>
            <a:chOff x="0" y="0"/>
            <a:chExt cx="825825" cy="810524"/>
          </a:xfrm>
        </p:grpSpPr>
        <p:sp>
          <p:nvSpPr>
            <p:cNvPr id="5" name="Freeform 5"/>
            <p:cNvSpPr/>
            <p:nvPr/>
          </p:nvSpPr>
          <p:spPr>
            <a:xfrm>
              <a:off x="0" y="0"/>
              <a:ext cx="825825" cy="810524"/>
            </a:xfrm>
            <a:custGeom>
              <a:avLst/>
              <a:gdLst/>
              <a:ahLst/>
              <a:cxnLst/>
              <a:rect l="l" t="t" r="r" b="b"/>
              <a:pathLst>
                <a:path w="825825" h="810524">
                  <a:moveTo>
                    <a:pt x="0" y="0"/>
                  </a:moveTo>
                  <a:lnTo>
                    <a:pt x="825825" y="0"/>
                  </a:lnTo>
                  <a:lnTo>
                    <a:pt x="825825" y="810524"/>
                  </a:lnTo>
                  <a:lnTo>
                    <a:pt x="0" y="810524"/>
                  </a:lnTo>
                  <a:close/>
                </a:path>
              </a:pathLst>
            </a:custGeom>
            <a:solidFill>
              <a:srgbClr val="94DDDE"/>
            </a:solidFill>
          </p:spPr>
        </p:sp>
        <p:sp>
          <p:nvSpPr>
            <p:cNvPr id="6" name="TextBox 6"/>
            <p:cNvSpPr txBox="1"/>
            <p:nvPr/>
          </p:nvSpPr>
          <p:spPr>
            <a:xfrm>
              <a:off x="0" y="-76200"/>
              <a:ext cx="825825" cy="886724"/>
            </a:xfrm>
            <a:prstGeom prst="rect">
              <a:avLst/>
            </a:prstGeom>
          </p:spPr>
          <p:txBody>
            <a:bodyPr lIns="0" tIns="0" rIns="0" bIns="0" rtlCol="0" anchor="ctr"/>
            <a:lstStyle/>
            <a:p>
              <a:pPr marL="0" lvl="0" indent="0" algn="ctr">
                <a:lnSpc>
                  <a:spcPts val="6160"/>
                </a:lnSpc>
                <a:spcBef>
                  <a:spcPct val="0"/>
                </a:spcBef>
              </a:pPr>
              <a:r>
                <a:rPr lang="en-US" sz="4400" u="none" spc="752">
                  <a:solidFill>
                    <a:srgbClr val="2B4B82"/>
                  </a:solidFill>
                  <a:latin typeface="Clear Sans Bold" panose="020B0803030202020304"/>
                </a:rPr>
                <a:t>1</a:t>
              </a:r>
              <a:endParaRPr lang="en-US" sz="4400" u="none" spc="752">
                <a:solidFill>
                  <a:srgbClr val="2B4B82"/>
                </a:solidFill>
                <a:latin typeface="Clear Sans Bold" panose="020B0803030202020304"/>
              </a:endParaRPr>
            </a:p>
          </p:txBody>
        </p:sp>
      </p:grpSp>
      <p:grpSp>
        <p:nvGrpSpPr>
          <p:cNvPr id="7" name="Group 7"/>
          <p:cNvGrpSpPr/>
          <p:nvPr/>
        </p:nvGrpSpPr>
        <p:grpSpPr>
          <a:xfrm rot="0">
            <a:off x="8407967" y="2707159"/>
            <a:ext cx="1472067" cy="1444793"/>
            <a:chOff x="0" y="0"/>
            <a:chExt cx="825825" cy="810524"/>
          </a:xfrm>
        </p:grpSpPr>
        <p:sp>
          <p:nvSpPr>
            <p:cNvPr id="8" name="Freeform 8"/>
            <p:cNvSpPr/>
            <p:nvPr/>
          </p:nvSpPr>
          <p:spPr>
            <a:xfrm>
              <a:off x="0" y="0"/>
              <a:ext cx="825825" cy="810524"/>
            </a:xfrm>
            <a:custGeom>
              <a:avLst/>
              <a:gdLst/>
              <a:ahLst/>
              <a:cxnLst/>
              <a:rect l="l" t="t" r="r" b="b"/>
              <a:pathLst>
                <a:path w="825825" h="810524">
                  <a:moveTo>
                    <a:pt x="0" y="0"/>
                  </a:moveTo>
                  <a:lnTo>
                    <a:pt x="825825" y="0"/>
                  </a:lnTo>
                  <a:lnTo>
                    <a:pt x="825825" y="810524"/>
                  </a:lnTo>
                  <a:lnTo>
                    <a:pt x="0" y="810524"/>
                  </a:lnTo>
                  <a:close/>
                </a:path>
              </a:pathLst>
            </a:custGeom>
            <a:solidFill>
              <a:srgbClr val="94DDDE"/>
            </a:solidFill>
          </p:spPr>
        </p:sp>
        <p:sp>
          <p:nvSpPr>
            <p:cNvPr id="9" name="TextBox 9"/>
            <p:cNvSpPr txBox="1"/>
            <p:nvPr/>
          </p:nvSpPr>
          <p:spPr>
            <a:xfrm>
              <a:off x="0" y="-76200"/>
              <a:ext cx="825825" cy="886724"/>
            </a:xfrm>
            <a:prstGeom prst="rect">
              <a:avLst/>
            </a:prstGeom>
          </p:spPr>
          <p:txBody>
            <a:bodyPr lIns="0" tIns="0" rIns="0" bIns="0" rtlCol="0" anchor="ctr"/>
            <a:lstStyle/>
            <a:p>
              <a:pPr marL="0" lvl="0" indent="0" algn="ctr">
                <a:lnSpc>
                  <a:spcPts val="6160"/>
                </a:lnSpc>
                <a:spcBef>
                  <a:spcPct val="0"/>
                </a:spcBef>
              </a:pPr>
              <a:r>
                <a:rPr lang="en-US" sz="4400" spc="752">
                  <a:solidFill>
                    <a:srgbClr val="2B4B82"/>
                  </a:solidFill>
                  <a:latin typeface="Clear Sans Bold" panose="020B0803030202020304"/>
                </a:rPr>
                <a:t>2</a:t>
              </a:r>
              <a:endParaRPr lang="en-US" sz="4400" spc="752">
                <a:solidFill>
                  <a:srgbClr val="2B4B82"/>
                </a:solidFill>
                <a:latin typeface="Clear Sans Bold" panose="020B0803030202020304"/>
              </a:endParaRPr>
            </a:p>
          </p:txBody>
        </p:sp>
      </p:grpSp>
      <p:sp>
        <p:nvSpPr>
          <p:cNvPr id="10" name="TextBox 10"/>
          <p:cNvSpPr txBox="1"/>
          <p:nvPr/>
        </p:nvSpPr>
        <p:spPr>
          <a:xfrm>
            <a:off x="1076325" y="1114425"/>
            <a:ext cx="16135350" cy="883920"/>
          </a:xfrm>
          <a:prstGeom prst="rect">
            <a:avLst/>
          </a:prstGeom>
        </p:spPr>
        <p:txBody>
          <a:bodyPr lIns="0" tIns="0" rIns="0" bIns="0" rtlCol="0" anchor="t">
            <a:spAutoFit/>
          </a:bodyPr>
          <a:lstStyle/>
          <a:p>
            <a:pPr algn="ctr">
              <a:lnSpc>
                <a:spcPts val="6720"/>
              </a:lnSpc>
            </a:pPr>
            <a:r>
              <a:rPr lang="en-US" sz="6400">
                <a:solidFill>
                  <a:srgbClr val="2B4B82"/>
                </a:solidFill>
                <a:ea typeface="Clear Sans Bold" panose="020B0803030202020304"/>
              </a:rPr>
              <a:t>代码执行过程</a:t>
            </a:r>
            <a:endParaRPr lang="en-US" sz="6400">
              <a:solidFill>
                <a:srgbClr val="2B4B82"/>
              </a:solidFill>
              <a:ea typeface="Clear Sans Bold" panose="020B0803030202020304"/>
            </a:endParaRPr>
          </a:p>
        </p:txBody>
      </p:sp>
      <p:grpSp>
        <p:nvGrpSpPr>
          <p:cNvPr id="11" name="Group 11"/>
          <p:cNvGrpSpPr/>
          <p:nvPr/>
        </p:nvGrpSpPr>
        <p:grpSpPr>
          <a:xfrm rot="0">
            <a:off x="7181433" y="4406227"/>
            <a:ext cx="3925134" cy="3164022"/>
            <a:chOff x="0" y="0"/>
            <a:chExt cx="5233513" cy="4218696"/>
          </a:xfrm>
        </p:grpSpPr>
        <p:sp>
          <p:nvSpPr>
            <p:cNvPr id="12" name="TextBox 12"/>
            <p:cNvSpPr txBox="1"/>
            <p:nvPr/>
          </p:nvSpPr>
          <p:spPr>
            <a:xfrm>
              <a:off x="0" y="-57150"/>
              <a:ext cx="5233513" cy="556683"/>
            </a:xfrm>
            <a:prstGeom prst="rect">
              <a:avLst/>
            </a:prstGeom>
          </p:spPr>
          <p:txBody>
            <a:bodyPr lIns="0" tIns="0" rIns="0" bIns="0" rtlCol="0" anchor="t">
              <a:spAutoFit/>
            </a:bodyPr>
            <a:lstStyle/>
            <a:p>
              <a:pPr marL="0" lvl="0" indent="0" algn="ctr">
                <a:lnSpc>
                  <a:spcPts val="3500"/>
                </a:lnSpc>
              </a:pPr>
              <a:r>
                <a:rPr lang="en-US" sz="2500" spc="250">
                  <a:solidFill>
                    <a:srgbClr val="2B4B82"/>
                  </a:solidFill>
                  <a:latin typeface="Clear Sans Bold" panose="020B0803030202020304"/>
                </a:rPr>
                <a:t>MODEL_PREDICT.PY</a:t>
              </a:r>
              <a:endParaRPr lang="en-US" sz="2500" spc="250">
                <a:solidFill>
                  <a:srgbClr val="2B4B82"/>
                </a:solidFill>
                <a:latin typeface="Clear Sans Bold" panose="020B0803030202020304"/>
              </a:endParaRPr>
            </a:p>
          </p:txBody>
        </p:sp>
        <p:sp>
          <p:nvSpPr>
            <p:cNvPr id="13" name="TextBox 13"/>
            <p:cNvSpPr txBox="1"/>
            <p:nvPr/>
          </p:nvSpPr>
          <p:spPr>
            <a:xfrm>
              <a:off x="0" y="3453031"/>
              <a:ext cx="5233513" cy="765664"/>
            </a:xfrm>
            <a:prstGeom prst="rect">
              <a:avLst/>
            </a:prstGeom>
          </p:spPr>
          <p:txBody>
            <a:bodyPr lIns="0" tIns="0" rIns="0" bIns="0" rtlCol="0" anchor="t">
              <a:spAutoFit/>
            </a:bodyPr>
            <a:lstStyle/>
            <a:p>
              <a:pPr algn="ctr">
                <a:lnSpc>
                  <a:spcPts val="4805"/>
                </a:lnSpc>
              </a:pPr>
            </a:p>
          </p:txBody>
        </p:sp>
        <p:sp>
          <p:nvSpPr>
            <p:cNvPr id="14" name="TextBox 14"/>
            <p:cNvSpPr txBox="1"/>
            <p:nvPr/>
          </p:nvSpPr>
          <p:spPr>
            <a:xfrm>
              <a:off x="0" y="1109092"/>
              <a:ext cx="5233513" cy="1775432"/>
            </a:xfrm>
            <a:prstGeom prst="rect">
              <a:avLst/>
            </a:prstGeom>
          </p:spPr>
          <p:txBody>
            <a:bodyPr lIns="0" tIns="0" rIns="0" bIns="0" rtlCol="0" anchor="t">
              <a:spAutoFit/>
            </a:bodyPr>
            <a:lstStyle/>
            <a:p>
              <a:pPr algn="ctr">
                <a:lnSpc>
                  <a:spcPts val="5490"/>
                </a:lnSpc>
              </a:pPr>
              <a:r>
                <a:rPr lang="en-US" sz="3920">
                  <a:solidFill>
                    <a:srgbClr val="2B4B82"/>
                  </a:solidFill>
                  <a:ea typeface="Clear Sans Medium" panose="020B0603030202020304"/>
                </a:rPr>
                <a:t>生成预测答案的代码文件</a:t>
              </a:r>
              <a:endParaRPr lang="en-US" sz="3920">
                <a:solidFill>
                  <a:srgbClr val="2B4B82"/>
                </a:solidFill>
                <a:ea typeface="Clear Sans Medium" panose="020B0603030202020304"/>
              </a:endParaRPr>
            </a:p>
          </p:txBody>
        </p:sp>
      </p:grpSp>
      <p:grpSp>
        <p:nvGrpSpPr>
          <p:cNvPr id="15" name="Group 15"/>
          <p:cNvGrpSpPr/>
          <p:nvPr/>
        </p:nvGrpSpPr>
        <p:grpSpPr>
          <a:xfrm rot="0">
            <a:off x="1585397" y="4406227"/>
            <a:ext cx="4019499" cy="3165714"/>
            <a:chOff x="0" y="0"/>
            <a:chExt cx="5359332" cy="4220952"/>
          </a:xfrm>
        </p:grpSpPr>
        <p:sp>
          <p:nvSpPr>
            <p:cNvPr id="16" name="TextBox 16"/>
            <p:cNvSpPr txBox="1"/>
            <p:nvPr/>
          </p:nvSpPr>
          <p:spPr>
            <a:xfrm>
              <a:off x="0" y="-57150"/>
              <a:ext cx="5359332" cy="556683"/>
            </a:xfrm>
            <a:prstGeom prst="rect">
              <a:avLst/>
            </a:prstGeom>
          </p:spPr>
          <p:txBody>
            <a:bodyPr lIns="0" tIns="0" rIns="0" bIns="0" rtlCol="0" anchor="t">
              <a:spAutoFit/>
            </a:bodyPr>
            <a:lstStyle/>
            <a:p>
              <a:pPr algn="ctr">
                <a:lnSpc>
                  <a:spcPts val="3500"/>
                </a:lnSpc>
              </a:pPr>
              <a:r>
                <a:rPr lang="en-US" sz="2500" spc="250">
                  <a:solidFill>
                    <a:srgbClr val="2B4B82"/>
                  </a:solidFill>
                  <a:latin typeface="Clear Sans Bold" panose="020B0803030202020304"/>
                </a:rPr>
                <a:t>MODEL_TRAIN.PY</a:t>
              </a:r>
              <a:endParaRPr lang="en-US" sz="2500" spc="250">
                <a:solidFill>
                  <a:srgbClr val="2B4B82"/>
                </a:solidFill>
                <a:latin typeface="Clear Sans Bold" panose="020B0803030202020304"/>
              </a:endParaRPr>
            </a:p>
          </p:txBody>
        </p:sp>
        <p:sp>
          <p:nvSpPr>
            <p:cNvPr id="17" name="TextBox 17"/>
            <p:cNvSpPr txBox="1"/>
            <p:nvPr/>
          </p:nvSpPr>
          <p:spPr>
            <a:xfrm>
              <a:off x="0" y="3455288"/>
              <a:ext cx="5359332" cy="765664"/>
            </a:xfrm>
            <a:prstGeom prst="rect">
              <a:avLst/>
            </a:prstGeom>
          </p:spPr>
          <p:txBody>
            <a:bodyPr lIns="0" tIns="0" rIns="0" bIns="0" rtlCol="0" anchor="t">
              <a:spAutoFit/>
            </a:bodyPr>
            <a:lstStyle/>
            <a:p>
              <a:pPr algn="ctr">
                <a:lnSpc>
                  <a:spcPts val="4805"/>
                </a:lnSpc>
              </a:pPr>
            </a:p>
          </p:txBody>
        </p:sp>
        <p:sp>
          <p:nvSpPr>
            <p:cNvPr id="18" name="TextBox 18"/>
            <p:cNvSpPr txBox="1"/>
            <p:nvPr/>
          </p:nvSpPr>
          <p:spPr>
            <a:xfrm>
              <a:off x="0" y="1089425"/>
              <a:ext cx="5359332" cy="1775432"/>
            </a:xfrm>
            <a:prstGeom prst="rect">
              <a:avLst/>
            </a:prstGeom>
          </p:spPr>
          <p:txBody>
            <a:bodyPr lIns="0" tIns="0" rIns="0" bIns="0" rtlCol="0" anchor="t">
              <a:spAutoFit/>
            </a:bodyPr>
            <a:lstStyle/>
            <a:p>
              <a:pPr algn="ctr">
                <a:lnSpc>
                  <a:spcPts val="5490"/>
                </a:lnSpc>
              </a:pPr>
              <a:r>
                <a:rPr lang="en-US" sz="3920">
                  <a:solidFill>
                    <a:srgbClr val="2B4B82"/>
                  </a:solidFill>
                  <a:ea typeface="Clear Sans Medium" panose="020B0603030202020304"/>
                </a:rPr>
                <a:t>训练模型的代码文件</a:t>
              </a:r>
              <a:endParaRPr lang="en-US" sz="3920">
                <a:solidFill>
                  <a:srgbClr val="2B4B82"/>
                </a:solidFill>
                <a:ea typeface="Clear Sans Medium" panose="020B0603030202020304"/>
              </a:endParaRPr>
            </a:p>
          </p:txBody>
        </p:sp>
      </p:grpSp>
      <p:grpSp>
        <p:nvGrpSpPr>
          <p:cNvPr id="19" name="Group 19"/>
          <p:cNvGrpSpPr/>
          <p:nvPr/>
        </p:nvGrpSpPr>
        <p:grpSpPr>
          <a:xfrm rot="0">
            <a:off x="12683103" y="4415819"/>
            <a:ext cx="4019499" cy="3164022"/>
            <a:chOff x="0" y="0"/>
            <a:chExt cx="5359332" cy="4218696"/>
          </a:xfrm>
        </p:grpSpPr>
        <p:sp>
          <p:nvSpPr>
            <p:cNvPr id="20" name="TextBox 20"/>
            <p:cNvSpPr txBox="1"/>
            <p:nvPr/>
          </p:nvSpPr>
          <p:spPr>
            <a:xfrm>
              <a:off x="0" y="-57150"/>
              <a:ext cx="5359332" cy="556683"/>
            </a:xfrm>
            <a:prstGeom prst="rect">
              <a:avLst/>
            </a:prstGeom>
          </p:spPr>
          <p:txBody>
            <a:bodyPr lIns="0" tIns="0" rIns="0" bIns="0" rtlCol="0" anchor="t">
              <a:spAutoFit/>
            </a:bodyPr>
            <a:lstStyle/>
            <a:p>
              <a:pPr marL="0" lvl="0" indent="0" algn="ctr">
                <a:lnSpc>
                  <a:spcPts val="3500"/>
                </a:lnSpc>
              </a:pPr>
              <a:r>
                <a:rPr lang="en-US" sz="2500" spc="250">
                  <a:solidFill>
                    <a:srgbClr val="2B4B82"/>
                  </a:solidFill>
                  <a:latin typeface="Clear Sans Bold" panose="020B0803030202020304"/>
                </a:rPr>
                <a:t>F1SCORE.PY</a:t>
              </a:r>
              <a:endParaRPr lang="en-US" sz="2500" spc="250">
                <a:solidFill>
                  <a:srgbClr val="2B4B82"/>
                </a:solidFill>
                <a:latin typeface="Clear Sans Bold" panose="020B0803030202020304"/>
              </a:endParaRPr>
            </a:p>
          </p:txBody>
        </p:sp>
        <p:sp>
          <p:nvSpPr>
            <p:cNvPr id="21" name="TextBox 21"/>
            <p:cNvSpPr txBox="1"/>
            <p:nvPr/>
          </p:nvSpPr>
          <p:spPr>
            <a:xfrm>
              <a:off x="0" y="3453031"/>
              <a:ext cx="5359332" cy="765664"/>
            </a:xfrm>
            <a:prstGeom prst="rect">
              <a:avLst/>
            </a:prstGeom>
          </p:spPr>
          <p:txBody>
            <a:bodyPr lIns="0" tIns="0" rIns="0" bIns="0" rtlCol="0" anchor="t">
              <a:spAutoFit/>
            </a:bodyPr>
            <a:lstStyle/>
            <a:p>
              <a:pPr algn="ctr">
                <a:lnSpc>
                  <a:spcPts val="4805"/>
                </a:lnSpc>
              </a:pPr>
            </a:p>
          </p:txBody>
        </p:sp>
        <p:sp>
          <p:nvSpPr>
            <p:cNvPr id="22" name="TextBox 22"/>
            <p:cNvSpPr txBox="1"/>
            <p:nvPr/>
          </p:nvSpPr>
          <p:spPr>
            <a:xfrm>
              <a:off x="0" y="1109092"/>
              <a:ext cx="5359332" cy="1775432"/>
            </a:xfrm>
            <a:prstGeom prst="rect">
              <a:avLst/>
            </a:prstGeom>
          </p:spPr>
          <p:txBody>
            <a:bodyPr lIns="0" tIns="0" rIns="0" bIns="0" rtlCol="0" anchor="t">
              <a:spAutoFit/>
            </a:bodyPr>
            <a:lstStyle/>
            <a:p>
              <a:pPr algn="ctr">
                <a:lnSpc>
                  <a:spcPts val="5490"/>
                </a:lnSpc>
              </a:pPr>
              <a:r>
                <a:rPr lang="en-US" sz="3920">
                  <a:solidFill>
                    <a:srgbClr val="2B4B82"/>
                  </a:solidFill>
                  <a:ea typeface="Clear Sans Medium" panose="020B0603030202020304"/>
                </a:rPr>
                <a:t>计算预测答案的f1值的代码文件</a:t>
              </a:r>
              <a:endParaRPr lang="en-US" sz="3920">
                <a:solidFill>
                  <a:srgbClr val="2B4B82"/>
                </a:solidFill>
                <a:ea typeface="Clear Sans Medium" panose="020B0603030202020304"/>
              </a:endParaRPr>
            </a:p>
          </p:txBody>
        </p:sp>
      </p:grpSp>
      <p:grpSp>
        <p:nvGrpSpPr>
          <p:cNvPr id="23" name="Group 23"/>
          <p:cNvGrpSpPr/>
          <p:nvPr/>
        </p:nvGrpSpPr>
        <p:grpSpPr>
          <a:xfrm rot="0">
            <a:off x="13956820" y="2707159"/>
            <a:ext cx="1472067" cy="1444793"/>
            <a:chOff x="0" y="0"/>
            <a:chExt cx="825825" cy="810524"/>
          </a:xfrm>
        </p:grpSpPr>
        <p:sp>
          <p:nvSpPr>
            <p:cNvPr id="24" name="Freeform 24"/>
            <p:cNvSpPr/>
            <p:nvPr/>
          </p:nvSpPr>
          <p:spPr>
            <a:xfrm>
              <a:off x="0" y="0"/>
              <a:ext cx="825825" cy="810524"/>
            </a:xfrm>
            <a:custGeom>
              <a:avLst/>
              <a:gdLst/>
              <a:ahLst/>
              <a:cxnLst/>
              <a:rect l="l" t="t" r="r" b="b"/>
              <a:pathLst>
                <a:path w="825825" h="810524">
                  <a:moveTo>
                    <a:pt x="0" y="0"/>
                  </a:moveTo>
                  <a:lnTo>
                    <a:pt x="825825" y="0"/>
                  </a:lnTo>
                  <a:lnTo>
                    <a:pt x="825825" y="810524"/>
                  </a:lnTo>
                  <a:lnTo>
                    <a:pt x="0" y="810524"/>
                  </a:lnTo>
                  <a:close/>
                </a:path>
              </a:pathLst>
            </a:custGeom>
            <a:solidFill>
              <a:srgbClr val="94DDDE"/>
            </a:solidFill>
          </p:spPr>
        </p:sp>
        <p:sp>
          <p:nvSpPr>
            <p:cNvPr id="25" name="TextBox 25"/>
            <p:cNvSpPr txBox="1"/>
            <p:nvPr/>
          </p:nvSpPr>
          <p:spPr>
            <a:xfrm>
              <a:off x="0" y="-76200"/>
              <a:ext cx="825825" cy="886724"/>
            </a:xfrm>
            <a:prstGeom prst="rect">
              <a:avLst/>
            </a:prstGeom>
          </p:spPr>
          <p:txBody>
            <a:bodyPr lIns="0" tIns="0" rIns="0" bIns="0" rtlCol="0" anchor="ctr"/>
            <a:lstStyle/>
            <a:p>
              <a:pPr marL="0" lvl="0" indent="0" algn="ctr">
                <a:lnSpc>
                  <a:spcPts val="6160"/>
                </a:lnSpc>
                <a:spcBef>
                  <a:spcPct val="0"/>
                </a:spcBef>
              </a:pPr>
              <a:r>
                <a:rPr lang="en-US" sz="4400" spc="752">
                  <a:solidFill>
                    <a:srgbClr val="2B4B82"/>
                  </a:solidFill>
                  <a:latin typeface="Clear Sans Bold" panose="020B0803030202020304"/>
                </a:rPr>
                <a:t>3</a:t>
              </a:r>
              <a:endParaRPr lang="en-US" sz="4400" spc="752">
                <a:solidFill>
                  <a:srgbClr val="2B4B82"/>
                </a:solidFill>
                <a:latin typeface="Clear Sans Bold" panose="020B0803030202020304"/>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0" y="4968756"/>
            <a:ext cx="18288000" cy="5318244"/>
          </a:xfrm>
          <a:custGeom>
            <a:avLst/>
            <a:gdLst/>
            <a:ahLst/>
            <a:cxnLst/>
            <a:rect l="l" t="t" r="r" b="b"/>
            <a:pathLst>
              <a:path w="18288000" h="5318244">
                <a:moveTo>
                  <a:pt x="0" y="0"/>
                </a:moveTo>
                <a:lnTo>
                  <a:pt x="18288000" y="0"/>
                </a:lnTo>
                <a:lnTo>
                  <a:pt x="18288000" y="5318244"/>
                </a:lnTo>
                <a:lnTo>
                  <a:pt x="0" y="5318244"/>
                </a:lnTo>
                <a:lnTo>
                  <a:pt x="0" y="0"/>
                </a:lnTo>
                <a:close/>
              </a:path>
            </a:pathLst>
          </a:custGeom>
          <a:blipFill>
            <a:blip r:embed="rId1"/>
            <a:stretch>
              <a:fillRect/>
            </a:stretch>
          </a:blipFill>
        </p:spPr>
      </p:sp>
      <p:sp>
        <p:nvSpPr>
          <p:cNvPr id="3" name="TextBox 3"/>
          <p:cNvSpPr txBox="1"/>
          <p:nvPr/>
        </p:nvSpPr>
        <p:spPr>
          <a:xfrm>
            <a:off x="3959848" y="1906429"/>
            <a:ext cx="10368305" cy="838200"/>
          </a:xfrm>
          <a:prstGeom prst="rect">
            <a:avLst/>
          </a:prstGeom>
        </p:spPr>
        <p:txBody>
          <a:bodyPr lIns="0" tIns="0" rIns="0" bIns="0" rtlCol="0" anchor="t">
            <a:spAutoFit/>
          </a:bodyPr>
          <a:lstStyle/>
          <a:p>
            <a:pPr>
              <a:lnSpc>
                <a:spcPts val="6300"/>
              </a:lnSpc>
            </a:pPr>
            <a:r>
              <a:rPr lang="en-US" sz="6000">
                <a:solidFill>
                  <a:srgbClr val="31356E"/>
                </a:solidFill>
                <a:latin typeface="Clear Sans Bold" panose="020B0803030202020304"/>
              </a:rPr>
              <a:t>model_train.py的执行展示</a:t>
            </a:r>
            <a:endParaRPr lang="en-US" sz="6000">
              <a:solidFill>
                <a:srgbClr val="31356E"/>
              </a:solidFill>
              <a:latin typeface="Clear Sans Bold" panose="020B0803030202020304"/>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0" y="710938"/>
            <a:ext cx="18288000" cy="9576062"/>
          </a:xfrm>
          <a:custGeom>
            <a:avLst/>
            <a:gdLst/>
            <a:ahLst/>
            <a:cxnLst/>
            <a:rect l="l" t="t" r="r" b="b"/>
            <a:pathLst>
              <a:path w="18288000" h="9576062">
                <a:moveTo>
                  <a:pt x="0" y="0"/>
                </a:moveTo>
                <a:lnTo>
                  <a:pt x="18288000" y="0"/>
                </a:lnTo>
                <a:lnTo>
                  <a:pt x="18288000" y="9576062"/>
                </a:lnTo>
                <a:lnTo>
                  <a:pt x="0" y="9576062"/>
                </a:lnTo>
                <a:lnTo>
                  <a:pt x="0" y="0"/>
                </a:lnTo>
                <a:close/>
              </a:path>
            </a:pathLst>
          </a:custGeom>
          <a:blipFill>
            <a:blip r:embed="rId1"/>
            <a:stretch>
              <a:fillRect/>
            </a:stretch>
          </a:blipFill>
        </p:spPr>
      </p:sp>
      <p:sp>
        <p:nvSpPr>
          <p:cNvPr id="3" name="TextBox 3"/>
          <p:cNvSpPr txBox="1"/>
          <p:nvPr/>
        </p:nvSpPr>
        <p:spPr>
          <a:xfrm>
            <a:off x="5867229" y="66675"/>
            <a:ext cx="6553542" cy="521971"/>
          </a:xfrm>
          <a:prstGeom prst="rect">
            <a:avLst/>
          </a:prstGeom>
        </p:spPr>
        <p:txBody>
          <a:bodyPr lIns="0" tIns="0" rIns="0" bIns="0" rtlCol="0" anchor="t">
            <a:spAutoFit/>
          </a:bodyPr>
          <a:lstStyle/>
          <a:p>
            <a:pPr>
              <a:lnSpc>
                <a:spcPts val="4095"/>
              </a:lnSpc>
            </a:pPr>
            <a:r>
              <a:rPr lang="en-US" sz="3900">
                <a:solidFill>
                  <a:srgbClr val="31356E"/>
                </a:solidFill>
                <a:latin typeface="Clear Sans Bold" panose="020B0803030202020304"/>
              </a:rPr>
              <a:t>model_predict.py的执行展示</a:t>
            </a:r>
            <a:endParaRPr lang="en-US" sz="3900">
              <a:solidFill>
                <a:srgbClr val="31356E"/>
              </a:solidFill>
              <a:latin typeface="Clear Sans Bold" panose="020B0803030202020304"/>
            </a:endParaRPr>
          </a:p>
        </p:txBody>
      </p:sp>
      <p:sp>
        <p:nvSpPr>
          <p:cNvPr id="4" name="AutoShape 4"/>
          <p:cNvSpPr/>
          <p:nvPr/>
        </p:nvSpPr>
        <p:spPr>
          <a:xfrm flipV="1">
            <a:off x="440960" y="4691063"/>
            <a:ext cx="17748980" cy="0"/>
          </a:xfrm>
          <a:prstGeom prst="line">
            <a:avLst/>
          </a:prstGeom>
          <a:ln w="38100" cap="flat">
            <a:solidFill>
              <a:srgbClr val="FF3131"/>
            </a:solidFill>
            <a:prstDash val="solid"/>
            <a:headEnd type="none" w="sm" len="sm"/>
            <a:tailEnd type="none" w="sm" len="sm"/>
          </a:ln>
        </p:spPr>
      </p:sp>
      <p:sp>
        <p:nvSpPr>
          <p:cNvPr id="5" name="AutoShape 5"/>
          <p:cNvSpPr/>
          <p:nvPr/>
        </p:nvSpPr>
        <p:spPr>
          <a:xfrm flipV="1">
            <a:off x="450485" y="4986338"/>
            <a:ext cx="17748980" cy="0"/>
          </a:xfrm>
          <a:prstGeom prst="line">
            <a:avLst/>
          </a:prstGeom>
          <a:ln w="38100" cap="flat">
            <a:solidFill>
              <a:srgbClr val="FF3131"/>
            </a:solidFill>
            <a:prstDash val="solid"/>
            <a:headEnd type="none" w="sm" len="sm"/>
            <a:tailEnd type="none" w="sm" len="sm"/>
          </a:ln>
        </p:spPr>
      </p:sp>
      <p:sp>
        <p:nvSpPr>
          <p:cNvPr id="6" name="AutoShape 6"/>
          <p:cNvSpPr/>
          <p:nvPr/>
        </p:nvSpPr>
        <p:spPr>
          <a:xfrm flipH="1" flipV="1">
            <a:off x="469535" y="4687728"/>
            <a:ext cx="0" cy="298609"/>
          </a:xfrm>
          <a:prstGeom prst="line">
            <a:avLst/>
          </a:prstGeom>
          <a:ln w="38100" cap="flat">
            <a:solidFill>
              <a:srgbClr val="FF3131"/>
            </a:solidFill>
            <a:prstDash val="solid"/>
            <a:headEnd type="none" w="sm" len="sm"/>
            <a:tailEnd type="none" w="sm" len="sm"/>
          </a:ln>
        </p:spPr>
      </p:sp>
      <p:sp>
        <p:nvSpPr>
          <p:cNvPr id="7" name="AutoShape 7"/>
          <p:cNvSpPr/>
          <p:nvPr/>
        </p:nvSpPr>
        <p:spPr>
          <a:xfrm flipV="1">
            <a:off x="18170890" y="4710113"/>
            <a:ext cx="0" cy="298609"/>
          </a:xfrm>
          <a:prstGeom prst="line">
            <a:avLst/>
          </a:prstGeom>
          <a:ln w="38100" cap="flat">
            <a:solidFill>
              <a:srgbClr val="FF3131"/>
            </a:solidFill>
            <a:prstDash val="solid"/>
            <a:headEnd type="none" w="sm" len="sm"/>
            <a:tailEnd type="none" w="sm" len="sm"/>
          </a:ln>
        </p:spPr>
      </p:sp>
      <p:sp>
        <p:nvSpPr>
          <p:cNvPr id="8" name="AutoShape 8"/>
          <p:cNvSpPr/>
          <p:nvPr/>
        </p:nvSpPr>
        <p:spPr>
          <a:xfrm flipH="1">
            <a:off x="5580531" y="4051208"/>
            <a:ext cx="2727005" cy="531401"/>
          </a:xfrm>
          <a:prstGeom prst="line">
            <a:avLst/>
          </a:prstGeom>
          <a:ln w="38100" cap="flat">
            <a:solidFill>
              <a:srgbClr val="FF3131"/>
            </a:solidFill>
            <a:prstDash val="solid"/>
            <a:headEnd type="none" w="sm" len="sm"/>
            <a:tailEnd type="arrow" w="med" len="sm"/>
          </a:ln>
        </p:spPr>
      </p:sp>
      <p:sp>
        <p:nvSpPr>
          <p:cNvPr id="9" name="TextBox 9"/>
          <p:cNvSpPr txBox="1"/>
          <p:nvPr/>
        </p:nvSpPr>
        <p:spPr>
          <a:xfrm>
            <a:off x="5226337" y="3640657"/>
            <a:ext cx="6435225" cy="745605"/>
          </a:xfrm>
          <a:prstGeom prst="rect">
            <a:avLst/>
          </a:prstGeom>
        </p:spPr>
        <p:txBody>
          <a:bodyPr lIns="0" tIns="0" rIns="0" bIns="0" rtlCol="0" anchor="t">
            <a:spAutoFit/>
          </a:bodyPr>
          <a:lstStyle/>
          <a:p>
            <a:pPr algn="ctr">
              <a:lnSpc>
                <a:spcPts val="3085"/>
              </a:lnSpc>
            </a:pPr>
            <a:r>
              <a:rPr lang="en-US" sz="2205">
                <a:solidFill>
                  <a:srgbClr val="FF3131"/>
                </a:solidFill>
                <a:ea typeface="Canva Sans" panose="020B0503030501040103"/>
              </a:rPr>
              <a:t>从最大相似度大排列的五对相似度及其对应句子元组</a:t>
            </a:r>
            <a:endParaRPr lang="en-US" sz="2205">
              <a:solidFill>
                <a:srgbClr val="FF3131"/>
              </a:solidFill>
              <a:ea typeface="Canva Sans" panose="020B0503030501040103"/>
            </a:endParaRPr>
          </a:p>
          <a:p>
            <a:pPr algn="ctr">
              <a:lnSpc>
                <a:spcPts val="3085"/>
              </a:lnSpc>
            </a:pPr>
          </a:p>
        </p:txBody>
      </p:sp>
      <p:sp>
        <p:nvSpPr>
          <p:cNvPr id="10" name="AutoShape 10"/>
          <p:cNvSpPr/>
          <p:nvPr/>
        </p:nvSpPr>
        <p:spPr>
          <a:xfrm flipH="1" flipV="1">
            <a:off x="469535" y="5005388"/>
            <a:ext cx="0" cy="298609"/>
          </a:xfrm>
          <a:prstGeom prst="line">
            <a:avLst/>
          </a:prstGeom>
          <a:ln w="38100" cap="flat">
            <a:solidFill>
              <a:srgbClr val="FF3131"/>
            </a:solidFill>
            <a:prstDash val="solid"/>
            <a:headEnd type="none" w="sm" len="sm"/>
            <a:tailEnd type="none" w="sm" len="sm"/>
          </a:ln>
        </p:spPr>
      </p:sp>
      <p:sp>
        <p:nvSpPr>
          <p:cNvPr id="11" name="AutoShape 11"/>
          <p:cNvSpPr/>
          <p:nvPr/>
        </p:nvSpPr>
        <p:spPr>
          <a:xfrm flipV="1">
            <a:off x="10665191" y="4994195"/>
            <a:ext cx="0" cy="298609"/>
          </a:xfrm>
          <a:prstGeom prst="line">
            <a:avLst/>
          </a:prstGeom>
          <a:ln w="38100" cap="flat">
            <a:solidFill>
              <a:srgbClr val="FF3131"/>
            </a:solidFill>
            <a:prstDash val="solid"/>
            <a:headEnd type="none" w="sm" len="sm"/>
            <a:tailEnd type="none" w="sm" len="sm"/>
          </a:ln>
        </p:spPr>
      </p:sp>
      <p:sp>
        <p:nvSpPr>
          <p:cNvPr id="12" name="AutoShape 12"/>
          <p:cNvSpPr/>
          <p:nvPr/>
        </p:nvSpPr>
        <p:spPr>
          <a:xfrm>
            <a:off x="469535" y="5292805"/>
            <a:ext cx="10214706" cy="0"/>
          </a:xfrm>
          <a:prstGeom prst="line">
            <a:avLst/>
          </a:prstGeom>
          <a:ln w="38100" cap="flat">
            <a:solidFill>
              <a:srgbClr val="FF3131"/>
            </a:solidFill>
            <a:prstDash val="solid"/>
            <a:headEnd type="none" w="sm" len="sm"/>
            <a:tailEnd type="none" w="sm" len="sm"/>
          </a:ln>
        </p:spPr>
      </p:sp>
      <p:sp>
        <p:nvSpPr>
          <p:cNvPr id="13" name="TextBox 13"/>
          <p:cNvSpPr txBox="1"/>
          <p:nvPr/>
        </p:nvSpPr>
        <p:spPr>
          <a:xfrm>
            <a:off x="6013254" y="5937832"/>
            <a:ext cx="4756597" cy="745605"/>
          </a:xfrm>
          <a:prstGeom prst="rect">
            <a:avLst/>
          </a:prstGeom>
        </p:spPr>
        <p:txBody>
          <a:bodyPr lIns="0" tIns="0" rIns="0" bIns="0" rtlCol="0" anchor="t">
            <a:spAutoFit/>
          </a:bodyPr>
          <a:lstStyle/>
          <a:p>
            <a:pPr algn="ctr">
              <a:lnSpc>
                <a:spcPts val="3085"/>
              </a:lnSpc>
            </a:pPr>
            <a:r>
              <a:rPr lang="en-US" sz="2205">
                <a:solidFill>
                  <a:srgbClr val="FF3131"/>
                </a:solidFill>
                <a:ea typeface="Canva Sans" panose="020B0503030501040103"/>
              </a:rPr>
              <a:t>最大相似度与下五个相似度的百分差异</a:t>
            </a:r>
            <a:endParaRPr lang="en-US" sz="2205">
              <a:solidFill>
                <a:srgbClr val="FF3131"/>
              </a:solidFill>
              <a:ea typeface="Canva Sans" panose="020B0503030501040103"/>
            </a:endParaRPr>
          </a:p>
          <a:p>
            <a:pPr algn="ctr">
              <a:lnSpc>
                <a:spcPts val="3085"/>
              </a:lnSpc>
            </a:pPr>
          </a:p>
        </p:txBody>
      </p:sp>
      <p:sp>
        <p:nvSpPr>
          <p:cNvPr id="14" name="AutoShape 14"/>
          <p:cNvSpPr/>
          <p:nvPr/>
        </p:nvSpPr>
        <p:spPr>
          <a:xfrm flipH="1" flipV="1">
            <a:off x="5578212" y="5408826"/>
            <a:ext cx="2732968" cy="453062"/>
          </a:xfrm>
          <a:prstGeom prst="line">
            <a:avLst/>
          </a:prstGeom>
          <a:ln w="38100" cap="flat">
            <a:solidFill>
              <a:srgbClr val="FF3131"/>
            </a:solidFill>
            <a:prstDash val="solid"/>
            <a:headEnd type="none" w="sm" len="sm"/>
            <a:tailEnd type="arrow" w="med" len="sm"/>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rot="0">
            <a:off x="1309758" y="1817226"/>
            <a:ext cx="6060519" cy="6652549"/>
            <a:chOff x="0" y="0"/>
            <a:chExt cx="8080692" cy="8870065"/>
          </a:xfrm>
        </p:grpSpPr>
        <p:sp>
          <p:nvSpPr>
            <p:cNvPr id="3" name="Freeform 3"/>
            <p:cNvSpPr/>
            <p:nvPr/>
          </p:nvSpPr>
          <p:spPr>
            <a:xfrm>
              <a:off x="0" y="0"/>
              <a:ext cx="5166060" cy="6830128"/>
            </a:xfrm>
            <a:custGeom>
              <a:avLst/>
              <a:gdLst/>
              <a:ahLst/>
              <a:cxnLst/>
              <a:rect l="l" t="t" r="r" b="b"/>
              <a:pathLst>
                <a:path w="5166060" h="6830128">
                  <a:moveTo>
                    <a:pt x="0" y="0"/>
                  </a:moveTo>
                  <a:lnTo>
                    <a:pt x="5166060" y="0"/>
                  </a:lnTo>
                  <a:lnTo>
                    <a:pt x="5166060" y="6830128"/>
                  </a:lnTo>
                  <a:lnTo>
                    <a:pt x="0" y="683012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1428290" y="1054304"/>
              <a:ext cx="5166060" cy="6830128"/>
            </a:xfrm>
            <a:custGeom>
              <a:avLst/>
              <a:gdLst/>
              <a:ahLst/>
              <a:cxnLst/>
              <a:rect l="l" t="t" r="r" b="b"/>
              <a:pathLst>
                <a:path w="5166060" h="6830128">
                  <a:moveTo>
                    <a:pt x="0" y="0"/>
                  </a:moveTo>
                  <a:lnTo>
                    <a:pt x="5166060" y="0"/>
                  </a:lnTo>
                  <a:lnTo>
                    <a:pt x="5166060" y="6830128"/>
                  </a:lnTo>
                  <a:lnTo>
                    <a:pt x="0" y="68301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2914631" y="2039937"/>
              <a:ext cx="5166060" cy="6830128"/>
            </a:xfrm>
            <a:custGeom>
              <a:avLst/>
              <a:gdLst/>
              <a:ahLst/>
              <a:cxnLst/>
              <a:rect l="l" t="t" r="r" b="b"/>
              <a:pathLst>
                <a:path w="5166060" h="6830128">
                  <a:moveTo>
                    <a:pt x="0" y="0"/>
                  </a:moveTo>
                  <a:lnTo>
                    <a:pt x="5166061" y="0"/>
                  </a:lnTo>
                  <a:lnTo>
                    <a:pt x="5166061" y="6830128"/>
                  </a:lnTo>
                  <a:lnTo>
                    <a:pt x="0" y="68301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graphicFrame>
        <p:nvGraphicFramePr>
          <p:cNvPr id="6" name="Table 6"/>
          <p:cNvGraphicFramePr>
            <a:graphicFrameLocks noGrp="1"/>
          </p:cNvGraphicFramePr>
          <p:nvPr/>
        </p:nvGraphicFramePr>
        <p:xfrm>
          <a:off x="8627676" y="1028700"/>
          <a:ext cx="8900153" cy="6525820"/>
        </p:xfrm>
        <a:graphic>
          <a:graphicData uri="http://schemas.openxmlformats.org/drawingml/2006/table">
            <a:tbl>
              <a:tblPr/>
              <a:tblGrid>
                <a:gridCol w="8900153"/>
              </a:tblGrid>
              <a:tr h="2886997">
                <a:tc>
                  <a:txBody>
                    <a:bodyPr rtlCol="0"/>
                    <a:lstStyle/>
                    <a:p>
                      <a:pPr algn="l">
                        <a:lnSpc>
                          <a:spcPts val="16800"/>
                        </a:lnSpc>
                        <a:defRPr/>
                      </a:pPr>
                      <a:r>
                        <a:rPr lang="en-US" sz="12000">
                          <a:solidFill>
                            <a:srgbClr val="F7B4A7"/>
                          </a:solidFill>
                          <a:ea typeface="Clear Sans" panose="020B0503030202020304"/>
                        </a:rPr>
                        <a:t>目录</a:t>
                      </a:r>
                      <a:endParaRPr lang="en-US" sz="1100"/>
                    </a:p>
                  </a:txBody>
                  <a:tcPr marL="190500" marR="190500" marT="190500" marB="190500" anchor="t">
                    <a:lnL w="66675" cap="flat" cmpd="sng" algn="ctr">
                      <a:solidFill>
                        <a:srgbClr val="2B4B82"/>
                      </a:solidFill>
                      <a:prstDash val="solid"/>
                      <a:round/>
                      <a:headEnd type="none" w="med" len="med"/>
                      <a:tailEnd type="none" w="med" len="med"/>
                    </a:lnL>
                    <a:lnR w="66675" cap="flat" cmpd="sng" algn="ctr">
                      <a:solidFill>
                        <a:srgbClr val="2B4B82"/>
                      </a:solidFill>
                      <a:prstDash val="solid"/>
                      <a:round/>
                      <a:headEnd type="none" w="med" len="med"/>
                      <a:tailEnd type="none" w="med" len="med"/>
                    </a:lnR>
                    <a:lnT w="66675" cap="flat" cmpd="sng" algn="ctr">
                      <a:solidFill>
                        <a:srgbClr val="2B4B82"/>
                      </a:solidFill>
                      <a:prstDash val="solid"/>
                      <a:round/>
                      <a:headEnd type="none" w="med" len="med"/>
                      <a:tailEnd type="none" w="med" len="med"/>
                    </a:lnT>
                    <a:lnB w="66675" cap="flat" cmpd="sng" algn="ctr">
                      <a:solidFill>
                        <a:srgbClr val="2B4B82"/>
                      </a:solidFill>
                      <a:prstDash val="solid"/>
                      <a:round/>
                      <a:headEnd type="none" w="med" len="med"/>
                      <a:tailEnd type="none" w="med" len="med"/>
                    </a:lnB>
                  </a:tcPr>
                </a:tc>
              </a:tr>
              <a:tr h="3638823">
                <a:tc>
                  <a:txBody>
                    <a:bodyPr rtlCol="0"/>
                    <a:lstStyle/>
                    <a:p>
                      <a:pPr marL="1079500" lvl="1" indent="-539750" algn="l">
                        <a:lnSpc>
                          <a:spcPts val="7000"/>
                        </a:lnSpc>
                        <a:buFont typeface="Arial" panose="020B0604020202020204"/>
                        <a:buChar char="•"/>
                        <a:defRPr/>
                      </a:pPr>
                      <a:r>
                        <a:rPr lang="en-US" sz="5000">
                          <a:solidFill>
                            <a:srgbClr val="94DDDE"/>
                          </a:solidFill>
                          <a:ea typeface="Clear Sans" panose="020B0503030202020304"/>
                        </a:rPr>
                        <a:t>研究背景</a:t>
                      </a:r>
                      <a:endParaRPr lang="en-US" sz="1100"/>
                    </a:p>
                    <a:p>
                      <a:pPr marL="1079500" lvl="1" indent="-539750">
                        <a:lnSpc>
                          <a:spcPts val="7000"/>
                        </a:lnSpc>
                        <a:buFont typeface="Arial" panose="020B0604020202020204"/>
                        <a:buChar char="•"/>
                      </a:pPr>
                      <a:r>
                        <a:rPr lang="en-US" sz="5000">
                          <a:solidFill>
                            <a:srgbClr val="94DDDE"/>
                          </a:solidFill>
                          <a:ea typeface="Clear Sans" panose="020B0503030202020304"/>
                        </a:rPr>
                        <a:t>算法间比较分析</a:t>
                      </a:r>
                      <a:endParaRPr lang="en-US" sz="5000">
                        <a:solidFill>
                          <a:srgbClr val="94DDDE"/>
                        </a:solidFill>
                        <a:ea typeface="Clear Sans" panose="020B0503030202020304"/>
                      </a:endParaRPr>
                    </a:p>
                    <a:p>
                      <a:pPr marL="1079500" lvl="1" indent="-539750">
                        <a:lnSpc>
                          <a:spcPts val="7000"/>
                        </a:lnSpc>
                        <a:buFont typeface="Arial" panose="020B0604020202020204"/>
                        <a:buChar char="•"/>
                      </a:pPr>
                      <a:r>
                        <a:rPr lang="en-US" sz="5000">
                          <a:solidFill>
                            <a:srgbClr val="94DDDE"/>
                          </a:solidFill>
                          <a:ea typeface="Clear Sans" panose="020B0503030202020304"/>
                        </a:rPr>
                        <a:t>算法的实现</a:t>
                      </a:r>
                      <a:endParaRPr lang="en-US" sz="5000">
                        <a:solidFill>
                          <a:srgbClr val="94DDDE"/>
                        </a:solidFill>
                        <a:ea typeface="Clear Sans" panose="020B0503030202020304"/>
                      </a:endParaRPr>
                    </a:p>
                  </a:txBody>
                  <a:tcPr marL="190500" marR="190500" marT="190500" marB="190500" anchor="t">
                    <a:lnL w="66675" cap="flat" cmpd="sng" algn="ctr">
                      <a:solidFill>
                        <a:srgbClr val="2B4B82"/>
                      </a:solidFill>
                      <a:prstDash val="solid"/>
                      <a:round/>
                      <a:headEnd type="none" w="med" len="med"/>
                      <a:tailEnd type="none" w="med" len="med"/>
                    </a:lnL>
                    <a:lnR w="66675" cap="flat" cmpd="sng" algn="ctr">
                      <a:solidFill>
                        <a:srgbClr val="2B4B82"/>
                      </a:solidFill>
                      <a:prstDash val="solid"/>
                      <a:round/>
                      <a:headEnd type="none" w="med" len="med"/>
                      <a:tailEnd type="none" w="med" len="med"/>
                    </a:lnR>
                    <a:lnT w="66675" cap="flat" cmpd="sng" algn="ctr">
                      <a:solidFill>
                        <a:srgbClr val="2B4B82"/>
                      </a:solidFill>
                      <a:prstDash val="solid"/>
                      <a:round/>
                      <a:headEnd type="none" w="med" len="med"/>
                      <a:tailEnd type="none" w="med" len="med"/>
                    </a:lnT>
                    <a:lnB w="66675" cap="flat" cmpd="sng" algn="ctr">
                      <a:solidFill>
                        <a:srgbClr val="2B4B82"/>
                      </a:solidFill>
                      <a:prstDash val="solid"/>
                      <a:round/>
                      <a:headEnd type="none" w="med" len="med"/>
                      <a:tailEnd type="none" w="med" len="med"/>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0" y="5901487"/>
            <a:ext cx="18288000" cy="4385513"/>
          </a:xfrm>
          <a:custGeom>
            <a:avLst/>
            <a:gdLst/>
            <a:ahLst/>
            <a:cxnLst/>
            <a:rect l="l" t="t" r="r" b="b"/>
            <a:pathLst>
              <a:path w="18288000" h="4385513">
                <a:moveTo>
                  <a:pt x="0" y="0"/>
                </a:moveTo>
                <a:lnTo>
                  <a:pt x="18288000" y="0"/>
                </a:lnTo>
                <a:lnTo>
                  <a:pt x="18288000" y="4385513"/>
                </a:lnTo>
                <a:lnTo>
                  <a:pt x="0" y="4385513"/>
                </a:lnTo>
                <a:lnTo>
                  <a:pt x="0" y="0"/>
                </a:lnTo>
                <a:close/>
              </a:path>
            </a:pathLst>
          </a:custGeom>
          <a:blipFill>
            <a:blip r:embed="rId1"/>
            <a:stretch>
              <a:fillRect/>
            </a:stretch>
          </a:blipFill>
        </p:spPr>
      </p:sp>
      <p:sp>
        <p:nvSpPr>
          <p:cNvPr id="3" name="TextBox 3"/>
          <p:cNvSpPr txBox="1"/>
          <p:nvPr/>
        </p:nvSpPr>
        <p:spPr>
          <a:xfrm>
            <a:off x="3959848" y="2656523"/>
            <a:ext cx="10368305" cy="838200"/>
          </a:xfrm>
          <a:prstGeom prst="rect">
            <a:avLst/>
          </a:prstGeom>
        </p:spPr>
        <p:txBody>
          <a:bodyPr lIns="0" tIns="0" rIns="0" bIns="0" rtlCol="0" anchor="t">
            <a:spAutoFit/>
          </a:bodyPr>
          <a:lstStyle/>
          <a:p>
            <a:pPr>
              <a:lnSpc>
                <a:spcPts val="6300"/>
              </a:lnSpc>
            </a:pPr>
            <a:r>
              <a:rPr lang="en-US" sz="6000">
                <a:solidFill>
                  <a:srgbClr val="31356E"/>
                </a:solidFill>
                <a:latin typeface="Clear Sans Bold" panose="020B0803030202020304"/>
              </a:rPr>
              <a:t>model_predict.py的执行展示</a:t>
            </a:r>
            <a:endParaRPr lang="en-US" sz="6000">
              <a:solidFill>
                <a:srgbClr val="31356E"/>
              </a:solidFill>
              <a:latin typeface="Clear Sans Bold" panose="020B0803030202020304"/>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TextBox 2"/>
          <p:cNvSpPr txBox="1"/>
          <p:nvPr/>
        </p:nvSpPr>
        <p:spPr>
          <a:xfrm>
            <a:off x="1076325" y="4529138"/>
            <a:ext cx="16135350" cy="1371600"/>
          </a:xfrm>
          <a:prstGeom prst="rect">
            <a:avLst/>
          </a:prstGeom>
        </p:spPr>
        <p:txBody>
          <a:bodyPr lIns="0" tIns="0" rIns="0" bIns="0" rtlCol="0" anchor="t">
            <a:spAutoFit/>
          </a:bodyPr>
          <a:lstStyle/>
          <a:p>
            <a:pPr algn="ctr">
              <a:lnSpc>
                <a:spcPts val="10500"/>
              </a:lnSpc>
            </a:pPr>
            <a:r>
              <a:rPr lang="en-US" sz="10000">
                <a:solidFill>
                  <a:srgbClr val="2B4B82"/>
                </a:solidFill>
                <a:latin typeface="Clear Sans Bold" panose="020B0803030202020304"/>
              </a:rPr>
              <a:t>BERT模型</a:t>
            </a:r>
            <a:endParaRPr lang="en-US" sz="10000">
              <a:solidFill>
                <a:srgbClr val="2B4B82"/>
              </a:solidFill>
              <a:latin typeface="Clear Sans Bold" panose="020B0803030202020304"/>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7446943" y="0"/>
            <a:ext cx="10841057" cy="10287000"/>
          </a:xfrm>
          <a:custGeom>
            <a:avLst/>
            <a:gdLst/>
            <a:ahLst/>
            <a:cxnLst/>
            <a:rect l="l" t="t" r="r" b="b"/>
            <a:pathLst>
              <a:path w="10841057" h="10287000">
                <a:moveTo>
                  <a:pt x="0" y="0"/>
                </a:moveTo>
                <a:lnTo>
                  <a:pt x="10841057" y="0"/>
                </a:lnTo>
                <a:lnTo>
                  <a:pt x="10841057" y="10287000"/>
                </a:lnTo>
                <a:lnTo>
                  <a:pt x="0" y="10287000"/>
                </a:lnTo>
                <a:lnTo>
                  <a:pt x="0" y="0"/>
                </a:lnTo>
                <a:close/>
              </a:path>
            </a:pathLst>
          </a:custGeom>
          <a:blipFill>
            <a:blip r:embed="rId1"/>
            <a:stretch>
              <a:fillRect/>
            </a:stretch>
          </a:blipFill>
        </p:spPr>
      </p:sp>
      <p:sp>
        <p:nvSpPr>
          <p:cNvPr id="3" name="TextBox 3"/>
          <p:cNvSpPr txBox="1"/>
          <p:nvPr/>
        </p:nvSpPr>
        <p:spPr>
          <a:xfrm>
            <a:off x="476419" y="4762500"/>
            <a:ext cx="10368305" cy="838200"/>
          </a:xfrm>
          <a:prstGeom prst="rect">
            <a:avLst/>
          </a:prstGeom>
        </p:spPr>
        <p:txBody>
          <a:bodyPr lIns="0" tIns="0" rIns="0" bIns="0" rtlCol="0" anchor="t">
            <a:spAutoFit/>
          </a:bodyPr>
          <a:lstStyle/>
          <a:p>
            <a:pPr>
              <a:lnSpc>
                <a:spcPts val="6300"/>
              </a:lnSpc>
            </a:pPr>
            <a:r>
              <a:rPr lang="en-US" sz="6000">
                <a:solidFill>
                  <a:srgbClr val="31356E"/>
                </a:solidFill>
                <a:ea typeface="Clear Sans Bold" panose="020B0803030202020304"/>
              </a:rPr>
              <a:t>匹配部分结果截图</a:t>
            </a:r>
            <a:endParaRPr lang="en-US" sz="6000">
              <a:solidFill>
                <a:srgbClr val="31356E"/>
              </a:solidFill>
              <a:ea typeface="Clear Sans Bold" panose="020B080303020202030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8242167" y="4564091"/>
            <a:ext cx="9319119" cy="1666875"/>
          </a:xfrm>
          <a:prstGeom prst="rect">
            <a:avLst/>
          </a:prstGeom>
        </p:spPr>
        <p:txBody>
          <a:bodyPr lIns="0" tIns="0" rIns="0" bIns="0" rtlCol="0" anchor="t">
            <a:spAutoFit/>
          </a:bodyPr>
          <a:lstStyle/>
          <a:p>
            <a:pPr>
              <a:lnSpc>
                <a:spcPts val="12600"/>
              </a:lnSpc>
            </a:pPr>
            <a:r>
              <a:rPr lang="en-US" sz="12000">
                <a:solidFill>
                  <a:srgbClr val="94DDDE"/>
                </a:solidFill>
                <a:latin typeface="Clear Sans Bold" panose="020B0803030202020304"/>
              </a:rPr>
              <a:t>~谢谢观看~</a:t>
            </a:r>
            <a:endParaRPr lang="en-US" sz="12000">
              <a:solidFill>
                <a:srgbClr val="94DDDE"/>
              </a:solidFill>
              <a:latin typeface="Clear Sans Bold" panose="020B0803030202020304"/>
            </a:endParaRPr>
          </a:p>
        </p:txBody>
      </p:sp>
      <p:sp>
        <p:nvSpPr>
          <p:cNvPr id="3" name="Freeform 3"/>
          <p:cNvSpPr/>
          <p:nvPr/>
        </p:nvSpPr>
        <p:spPr>
          <a:xfrm>
            <a:off x="4610774" y="1441513"/>
            <a:ext cx="2645731" cy="1625922"/>
          </a:xfrm>
          <a:custGeom>
            <a:avLst/>
            <a:gdLst/>
            <a:ahLst/>
            <a:cxnLst/>
            <a:rect l="l" t="t" r="r" b="b"/>
            <a:pathLst>
              <a:path w="2645731" h="1625922">
                <a:moveTo>
                  <a:pt x="0" y="0"/>
                </a:moveTo>
                <a:lnTo>
                  <a:pt x="2645731" y="0"/>
                </a:lnTo>
                <a:lnTo>
                  <a:pt x="2645731" y="1625922"/>
                </a:lnTo>
                <a:lnTo>
                  <a:pt x="0" y="1625922"/>
                </a:lnTo>
                <a:lnTo>
                  <a:pt x="0" y="0"/>
                </a:lnTo>
                <a:close/>
              </a:path>
            </a:pathLst>
          </a:custGeom>
          <a:blipFill>
            <a:blip r:embed="rId1"/>
            <a:stretch>
              <a:fillRect/>
            </a:stretch>
          </a:blipFill>
        </p:spPr>
      </p:sp>
      <p:sp>
        <p:nvSpPr>
          <p:cNvPr id="4" name="Freeform 4"/>
          <p:cNvSpPr/>
          <p:nvPr/>
        </p:nvSpPr>
        <p:spPr>
          <a:xfrm>
            <a:off x="-2879313" y="5316566"/>
            <a:ext cx="5758626" cy="4114800"/>
          </a:xfrm>
          <a:custGeom>
            <a:avLst/>
            <a:gdLst/>
            <a:ahLst/>
            <a:cxnLst/>
            <a:rect l="l" t="t" r="r" b="b"/>
            <a:pathLst>
              <a:path w="5758626" h="4114800">
                <a:moveTo>
                  <a:pt x="0" y="0"/>
                </a:moveTo>
                <a:lnTo>
                  <a:pt x="5758626" y="0"/>
                </a:lnTo>
                <a:lnTo>
                  <a:pt x="575862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6340312" y="-1788377"/>
            <a:ext cx="1491622" cy="3229890"/>
          </a:xfrm>
          <a:custGeom>
            <a:avLst/>
            <a:gdLst/>
            <a:ahLst/>
            <a:cxnLst/>
            <a:rect l="l" t="t" r="r" b="b"/>
            <a:pathLst>
              <a:path w="1491622" h="3229890">
                <a:moveTo>
                  <a:pt x="0" y="0"/>
                </a:moveTo>
                <a:lnTo>
                  <a:pt x="1491622" y="0"/>
                </a:lnTo>
                <a:lnTo>
                  <a:pt x="1491622" y="3229890"/>
                </a:lnTo>
                <a:lnTo>
                  <a:pt x="0" y="32298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8242167" y="-1536821"/>
            <a:ext cx="3748344" cy="3073642"/>
          </a:xfrm>
          <a:custGeom>
            <a:avLst/>
            <a:gdLst/>
            <a:ahLst/>
            <a:cxnLst/>
            <a:rect l="l" t="t" r="r" b="b"/>
            <a:pathLst>
              <a:path w="3748344" h="3073642">
                <a:moveTo>
                  <a:pt x="0" y="0"/>
                </a:moveTo>
                <a:lnTo>
                  <a:pt x="3748345" y="0"/>
                </a:lnTo>
                <a:lnTo>
                  <a:pt x="3748345" y="3073642"/>
                </a:lnTo>
                <a:lnTo>
                  <a:pt x="0" y="30736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566643" y="-2441088"/>
            <a:ext cx="4317873" cy="5892879"/>
          </a:xfrm>
          <a:custGeom>
            <a:avLst/>
            <a:gdLst/>
            <a:ahLst/>
            <a:cxnLst/>
            <a:rect l="l" t="t" r="r" b="b"/>
            <a:pathLst>
              <a:path w="4317873" h="5892879">
                <a:moveTo>
                  <a:pt x="0" y="0"/>
                </a:moveTo>
                <a:lnTo>
                  <a:pt x="4317873" y="0"/>
                </a:lnTo>
                <a:lnTo>
                  <a:pt x="4317873" y="5892879"/>
                </a:lnTo>
                <a:lnTo>
                  <a:pt x="0" y="589287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flipH="1">
            <a:off x="1742874" y="3067435"/>
            <a:ext cx="4597438" cy="2842053"/>
          </a:xfrm>
          <a:custGeom>
            <a:avLst/>
            <a:gdLst/>
            <a:ahLst/>
            <a:cxnLst/>
            <a:rect l="l" t="t" r="r" b="b"/>
            <a:pathLst>
              <a:path w="4597438" h="2842053">
                <a:moveTo>
                  <a:pt x="4597438" y="0"/>
                </a:moveTo>
                <a:lnTo>
                  <a:pt x="0" y="0"/>
                </a:lnTo>
                <a:lnTo>
                  <a:pt x="0" y="2842053"/>
                </a:lnTo>
                <a:lnTo>
                  <a:pt x="4597438" y="2842053"/>
                </a:lnTo>
                <a:lnTo>
                  <a:pt x="4597438" y="0"/>
                </a:lnTo>
                <a:close/>
              </a:path>
            </a:pathLst>
          </a:custGeom>
          <a:blipFill>
            <a:blip r:embed="rId10"/>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0183990" y="1951228"/>
            <a:ext cx="6338112" cy="6384545"/>
          </a:xfrm>
          <a:custGeom>
            <a:avLst/>
            <a:gdLst/>
            <a:ahLst/>
            <a:cxnLst/>
            <a:rect l="l" t="t" r="r" b="b"/>
            <a:pathLst>
              <a:path w="6338112" h="6384545">
                <a:moveTo>
                  <a:pt x="0" y="0"/>
                </a:moveTo>
                <a:lnTo>
                  <a:pt x="6338111" y="0"/>
                </a:lnTo>
                <a:lnTo>
                  <a:pt x="6338111" y="6384544"/>
                </a:lnTo>
                <a:lnTo>
                  <a:pt x="0" y="638454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1615956" y="4043362"/>
            <a:ext cx="7853553" cy="2200275"/>
          </a:xfrm>
          <a:prstGeom prst="rect">
            <a:avLst/>
          </a:prstGeom>
        </p:spPr>
        <p:txBody>
          <a:bodyPr lIns="0" tIns="0" rIns="0" bIns="0" rtlCol="0" anchor="t">
            <a:spAutoFit/>
          </a:bodyPr>
          <a:lstStyle/>
          <a:p>
            <a:pPr>
              <a:lnSpc>
                <a:spcPts val="17400"/>
              </a:lnSpc>
            </a:pPr>
            <a:r>
              <a:rPr lang="en-US" sz="14500">
                <a:solidFill>
                  <a:srgbClr val="F7B4A7"/>
                </a:solidFill>
                <a:ea typeface="Clear Sans Bold" panose="020B0803030202020304"/>
              </a:rPr>
              <a:t>研究背景</a:t>
            </a:r>
            <a:endParaRPr lang="en-US" sz="14500">
              <a:solidFill>
                <a:srgbClr val="F7B4A7"/>
              </a:solidFill>
              <a:ea typeface="Clear Sans Bold" panose="020B08030302020203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3324372" y="0"/>
          <a:ext cx="11639256" cy="3986212"/>
        </p:xfrm>
        <a:graphic>
          <a:graphicData uri="http://schemas.openxmlformats.org/drawingml/2006/table">
            <a:tbl>
              <a:tblPr/>
              <a:tblGrid>
                <a:gridCol w="11639256"/>
              </a:tblGrid>
              <a:tr h="3986212">
                <a:tc>
                  <a:txBody>
                    <a:bodyPr rtlCol="0"/>
                    <a:lstStyle/>
                    <a:p>
                      <a:pPr algn="l">
                        <a:lnSpc>
                          <a:spcPts val="3920"/>
                        </a:lnSpc>
                        <a:defRPr/>
                      </a:pPr>
                      <a:endParaRPr lang="en-US" sz="1100"/>
                    </a:p>
                    <a:p>
                      <a:pPr marL="604520" lvl="1" indent="-302260">
                        <a:lnSpc>
                          <a:spcPts val="3920"/>
                        </a:lnSpc>
                        <a:buFont typeface="Arial" panose="020B0604020202020204"/>
                        <a:buChar char="•"/>
                      </a:pPr>
                      <a:r>
                        <a:rPr lang="en-US" sz="2800">
                          <a:solidFill>
                            <a:srgbClr val="FEFEFE"/>
                          </a:solidFill>
                          <a:ea typeface="Clear Sans" panose="020B0503030202020304"/>
                        </a:rPr>
                        <a:t>临床术语标准化是医学统计中不可或缺的技术之一。在医疗领域，同一种诊断、手术、药物、检查、化验和症状通常以多种不同方式进行描述。</a:t>
                      </a:r>
                      <a:endParaRPr lang="en-US" sz="2800">
                        <a:solidFill>
                          <a:srgbClr val="FEFEFE"/>
                        </a:solidFill>
                        <a:ea typeface="Clear Sans" panose="020B0503030202020304"/>
                      </a:endParaRPr>
                    </a:p>
                    <a:p>
                      <a:pPr marL="604520" lvl="1" indent="-302260">
                        <a:lnSpc>
                          <a:spcPts val="3920"/>
                        </a:lnSpc>
                        <a:buFont typeface="Arial" panose="020B0604020202020204"/>
                        <a:buChar char="•"/>
                      </a:pPr>
                      <a:r>
                        <a:rPr lang="en-US" sz="2800">
                          <a:solidFill>
                            <a:srgbClr val="FEFEFE"/>
                          </a:solidFill>
                          <a:ea typeface="Clear Sans" panose="020B0503030202020304"/>
                        </a:rPr>
                        <a:t>标准化的主要任务是将这些多样的表达方式映射到统一的标准术语。通过建立术语标准化的基础，研究人员能够进行进一步的电子病历分析。</a:t>
                      </a:r>
                      <a:endParaRPr lang="en-US" sz="2800">
                        <a:solidFill>
                          <a:srgbClr val="FEFEFE"/>
                        </a:solidFill>
                        <a:ea typeface="Clear Sans" panose="020B0503030202020304"/>
                      </a:endParaRPr>
                    </a:p>
                  </a:txBody>
                  <a:tcPr marL="190500" marR="190500" marT="190500" marB="190500" anchor="t">
                    <a:lnL w="47625" cap="flat" cmpd="sng" algn="ctr">
                      <a:solidFill>
                        <a:srgbClr val="2B4B82"/>
                      </a:solidFill>
                      <a:prstDash val="solid"/>
                      <a:round/>
                      <a:headEnd type="none" w="med" len="med"/>
                      <a:tailEnd type="none" w="med" len="med"/>
                    </a:lnL>
                    <a:lnR w="47625" cap="flat" cmpd="sng" algn="ctr">
                      <a:solidFill>
                        <a:srgbClr val="2B4B82"/>
                      </a:solidFill>
                      <a:prstDash val="solid"/>
                      <a:round/>
                      <a:headEnd type="none" w="med" len="med"/>
                      <a:tailEnd type="none" w="med" len="med"/>
                    </a:lnR>
                    <a:lnT w="47625" cap="flat" cmpd="sng" algn="ctr">
                      <a:solidFill>
                        <a:srgbClr val="2B4B82"/>
                      </a:solidFill>
                      <a:prstDash val="solid"/>
                      <a:round/>
                      <a:headEnd type="none" w="med" len="med"/>
                      <a:tailEnd type="none" w="med" len="med"/>
                    </a:lnT>
                    <a:lnB w="19050" cap="flat" cmpd="sng" algn="ctr">
                      <a:solidFill>
                        <a:srgbClr val="FEFEFE"/>
                      </a:solidFill>
                      <a:prstDash val="solid"/>
                      <a:round/>
                      <a:headEnd type="none" w="med" len="med"/>
                      <a:tailEnd type="none" w="med" len="med"/>
                    </a:lnB>
                  </a:tcPr>
                </a:tc>
              </a:tr>
            </a:tbl>
          </a:graphicData>
        </a:graphic>
      </p:graphicFrame>
      <p:graphicFrame>
        <p:nvGraphicFramePr>
          <p:cNvPr id="3" name="Table 3"/>
          <p:cNvGraphicFramePr>
            <a:graphicFrameLocks noGrp="1"/>
          </p:cNvGraphicFramePr>
          <p:nvPr/>
        </p:nvGraphicFramePr>
        <p:xfrm>
          <a:off x="1431654" y="6505657"/>
          <a:ext cx="15424692" cy="3324226"/>
        </p:xfrm>
        <a:graphic>
          <a:graphicData uri="http://schemas.openxmlformats.org/drawingml/2006/table">
            <a:tbl>
              <a:tblPr/>
              <a:tblGrid>
                <a:gridCol w="7460978"/>
                <a:gridCol w="7963714"/>
              </a:tblGrid>
              <a:tr h="989581">
                <a:tc>
                  <a:txBody>
                    <a:bodyPr rtlCol="0"/>
                    <a:lstStyle/>
                    <a:p>
                      <a:pPr algn="ctr">
                        <a:lnSpc>
                          <a:spcPts val="4200"/>
                        </a:lnSpc>
                        <a:defRPr/>
                      </a:pPr>
                      <a:r>
                        <a:rPr lang="en-US" sz="3000">
                          <a:solidFill>
                            <a:srgbClr val="FEFEFE"/>
                          </a:solidFill>
                          <a:ea typeface="Clear Sans Medium" panose="020B0603030202020304"/>
                        </a:rPr>
                        <a:t>临床诊断原词</a:t>
                      </a:r>
                      <a:endParaRPr lang="en-US" sz="1100"/>
                    </a:p>
                  </a:txBody>
                  <a:tcPr marL="171450" marR="171450" marT="171450" marB="171450" anchor="t">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F7B4A7"/>
                    </a:solidFill>
                  </a:tcPr>
                </a:tc>
                <a:tc>
                  <a:txBody>
                    <a:bodyPr rtlCol="0"/>
                    <a:lstStyle/>
                    <a:p>
                      <a:pPr algn="ctr">
                        <a:lnSpc>
                          <a:spcPts val="4200"/>
                        </a:lnSpc>
                        <a:defRPr/>
                      </a:pPr>
                      <a:r>
                        <a:rPr lang="en-US" sz="3000">
                          <a:solidFill>
                            <a:srgbClr val="FEFEFE"/>
                          </a:solidFill>
                          <a:ea typeface="Clear Sans Medium" panose="020B0603030202020304"/>
                        </a:rPr>
                        <a:t>临床术语标准词（用“##”分隔多个预测值）</a:t>
                      </a:r>
                      <a:endParaRPr lang="en-US" sz="1100"/>
                    </a:p>
                  </a:txBody>
                  <a:tcPr marL="171450" marR="171450" marT="171450" marB="171450" anchor="t">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F7B4A7"/>
                    </a:solidFill>
                  </a:tcPr>
                </a:tc>
              </a:tr>
              <a:tr h="778215">
                <a:tc>
                  <a:txBody>
                    <a:bodyPr rtlCol="0"/>
                    <a:lstStyle/>
                    <a:p>
                      <a:pPr algn="ctr">
                        <a:lnSpc>
                          <a:spcPts val="2800"/>
                        </a:lnSpc>
                        <a:defRPr/>
                      </a:pPr>
                      <a:r>
                        <a:rPr lang="en-US" sz="2000">
                          <a:solidFill>
                            <a:srgbClr val="2B4B82"/>
                          </a:solidFill>
                          <a:ea typeface="Clear Sans" panose="020B0503030202020304"/>
                        </a:rPr>
                        <a:t>髂腰肌囊性占位</a:t>
                      </a:r>
                      <a:endParaRPr lang="en-US" sz="1100"/>
                    </a:p>
                  </a:txBody>
                  <a:tcPr marL="171450" marR="171450" marT="171450" marB="171450" anchor="t">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FEFEFE"/>
                    </a:solidFill>
                  </a:tcPr>
                </a:tc>
                <a:tc>
                  <a:txBody>
                    <a:bodyPr rtlCol="0"/>
                    <a:lstStyle/>
                    <a:p>
                      <a:pPr algn="ctr">
                        <a:lnSpc>
                          <a:spcPts val="2800"/>
                        </a:lnSpc>
                        <a:defRPr/>
                      </a:pPr>
                      <a:r>
                        <a:rPr lang="en-US" sz="2000">
                          <a:solidFill>
                            <a:srgbClr val="2B4B82"/>
                          </a:solidFill>
                          <a:ea typeface="Clear Sans" panose="020B0503030202020304"/>
                        </a:rPr>
                        <a:t>髂肌囊肿##腰部囊肿</a:t>
                      </a:r>
                      <a:endParaRPr lang="en-US" sz="1100"/>
                    </a:p>
                  </a:txBody>
                  <a:tcPr marL="171450" marR="171450" marT="171450" marB="171450" anchor="t">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FEFEFE"/>
                    </a:solidFill>
                  </a:tcPr>
                </a:tc>
              </a:tr>
              <a:tr h="778215">
                <a:tc>
                  <a:txBody>
                    <a:bodyPr rtlCol="0"/>
                    <a:lstStyle/>
                    <a:p>
                      <a:pPr algn="ctr">
                        <a:lnSpc>
                          <a:spcPts val="2800"/>
                        </a:lnSpc>
                        <a:defRPr/>
                      </a:pPr>
                      <a:r>
                        <a:rPr lang="en-US" sz="2000">
                          <a:solidFill>
                            <a:srgbClr val="2B4B82"/>
                          </a:solidFill>
                          <a:ea typeface="Clear Sans" panose="020B0503030202020304"/>
                        </a:rPr>
                        <a:t>肿标升高待查全麻胃肠镜丙泊酚不耐受</a:t>
                      </a:r>
                      <a:endParaRPr lang="en-US" sz="1100"/>
                    </a:p>
                  </a:txBody>
                  <a:tcPr marL="171450" marR="171450" marT="171450" marB="171450" anchor="t">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FEFEFE"/>
                    </a:solidFill>
                  </a:tcPr>
                </a:tc>
                <a:tc>
                  <a:txBody>
                    <a:bodyPr rtlCol="0"/>
                    <a:lstStyle/>
                    <a:p>
                      <a:pPr algn="ctr">
                        <a:lnSpc>
                          <a:spcPts val="2800"/>
                        </a:lnSpc>
                        <a:defRPr/>
                      </a:pPr>
                      <a:r>
                        <a:rPr lang="en-US" sz="2000">
                          <a:solidFill>
                            <a:srgbClr val="2B4B82"/>
                          </a:solidFill>
                          <a:ea typeface="Clear Sans" panose="020B0503030202020304"/>
                        </a:rPr>
                        <a:t>肿瘤标记物升高</a:t>
                      </a:r>
                      <a:endParaRPr lang="en-US" sz="1100"/>
                    </a:p>
                  </a:txBody>
                  <a:tcPr marL="171450" marR="171450" marT="171450" marB="171450" anchor="t">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FEFEFE"/>
                    </a:solidFill>
                  </a:tcPr>
                </a:tc>
              </a:tr>
              <a:tr h="778215">
                <a:tc>
                  <a:txBody>
                    <a:bodyPr rtlCol="0"/>
                    <a:lstStyle/>
                    <a:p>
                      <a:pPr algn="ctr">
                        <a:lnSpc>
                          <a:spcPts val="2800"/>
                        </a:lnSpc>
                        <a:defRPr/>
                      </a:pPr>
                      <a:r>
                        <a:rPr lang="en-US" sz="2000">
                          <a:solidFill>
                            <a:srgbClr val="2B4B82"/>
                          </a:solidFill>
                          <a:ea typeface="Clear Sans" panose="020B0503030202020304"/>
                        </a:rPr>
                        <a:t>无精症输精管梗阻精液淤积症</a:t>
                      </a:r>
                      <a:endParaRPr lang="en-US" sz="1100"/>
                    </a:p>
                  </a:txBody>
                  <a:tcPr marL="171450" marR="171450" marT="171450" marB="171450" anchor="t">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FEFEFE"/>
                    </a:solidFill>
                  </a:tcPr>
                </a:tc>
                <a:tc>
                  <a:txBody>
                    <a:bodyPr rtlCol="0"/>
                    <a:lstStyle/>
                    <a:p>
                      <a:pPr algn="ctr">
                        <a:lnSpc>
                          <a:spcPts val="2800"/>
                        </a:lnSpc>
                        <a:defRPr/>
                      </a:pPr>
                      <a:r>
                        <a:rPr lang="en-US" sz="2000">
                          <a:solidFill>
                            <a:srgbClr val="2B4B82"/>
                          </a:solidFill>
                          <a:ea typeface="Clear Sans" panose="020B0503030202020304"/>
                        </a:rPr>
                        <a:t>无精子症##输精管梗阻##附睾精索精子淤积症</a:t>
                      </a:r>
                      <a:endParaRPr lang="en-US" sz="1100"/>
                    </a:p>
                  </a:txBody>
                  <a:tcPr marL="171450" marR="171450" marT="171450" marB="171450" anchor="t">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FEFEFE"/>
                    </a:solidFill>
                  </a:tcPr>
                </a:tc>
              </a:tr>
            </a:tbl>
          </a:graphicData>
        </a:graphic>
      </p:graphicFrame>
      <p:sp>
        <p:nvSpPr>
          <p:cNvPr id="4" name="TextBox 4"/>
          <p:cNvSpPr txBox="1"/>
          <p:nvPr/>
        </p:nvSpPr>
        <p:spPr>
          <a:xfrm>
            <a:off x="3324372" y="5095875"/>
            <a:ext cx="11639256" cy="1736725"/>
          </a:xfrm>
          <a:prstGeom prst="rect">
            <a:avLst/>
          </a:prstGeom>
        </p:spPr>
        <p:txBody>
          <a:bodyPr lIns="0" tIns="0" rIns="0" bIns="0" rtlCol="0" anchor="t">
            <a:spAutoFit/>
          </a:bodyPr>
          <a:lstStyle/>
          <a:p>
            <a:pPr algn="ctr">
              <a:lnSpc>
                <a:spcPts val="3500"/>
              </a:lnSpc>
            </a:pPr>
            <a:r>
              <a:rPr lang="en-US" sz="2500">
                <a:solidFill>
                  <a:srgbClr val="FFFFFF"/>
                </a:solidFill>
                <a:ea typeface="Canva Sans" panose="020B0503030501040103"/>
              </a:rPr>
              <a:t>针对中文电子病历中挖掘出的真实诊断实体，并以《国际疾病分类 ICD-10 北京临床版v601》词表为标准进行语义标准化。在给定一诊断原词，要求给出其对应的诊断标准词。</a:t>
            </a:r>
            <a:endParaRPr lang="en-US" sz="2500">
              <a:solidFill>
                <a:srgbClr val="FFFFFF"/>
              </a:solidFill>
              <a:ea typeface="Canva Sans" panose="020B0503030501040103"/>
            </a:endParaRPr>
          </a:p>
          <a:p>
            <a:pPr algn="ctr">
              <a:lnSpc>
                <a:spcPts val="3500"/>
              </a:lnSpc>
            </a:pPr>
          </a:p>
        </p:txBody>
      </p:sp>
      <p:sp>
        <p:nvSpPr>
          <p:cNvPr id="5" name="TextBox 5"/>
          <p:cNvSpPr txBox="1"/>
          <p:nvPr/>
        </p:nvSpPr>
        <p:spPr>
          <a:xfrm>
            <a:off x="7493149" y="4073684"/>
            <a:ext cx="3301703" cy="887095"/>
          </a:xfrm>
          <a:prstGeom prst="rect">
            <a:avLst/>
          </a:prstGeom>
        </p:spPr>
        <p:txBody>
          <a:bodyPr lIns="0" tIns="0" rIns="0" bIns="0" rtlCol="0" anchor="t">
            <a:spAutoFit/>
          </a:bodyPr>
          <a:lstStyle/>
          <a:p>
            <a:pPr algn="ctr">
              <a:lnSpc>
                <a:spcPts val="7280"/>
              </a:lnSpc>
            </a:pPr>
            <a:r>
              <a:rPr lang="en-US" sz="5200">
                <a:solidFill>
                  <a:srgbClr val="FFFFFF"/>
                </a:solidFill>
                <a:ea typeface="Canva Sans Bold" panose="020B0803030501040103"/>
              </a:rPr>
              <a:t>主要目标：</a:t>
            </a:r>
            <a:endParaRPr lang="en-US" sz="5200">
              <a:solidFill>
                <a:srgbClr val="FFFFFF"/>
              </a:solidFill>
              <a:ea typeface="Canva Sans Bold" panose="020B0803030501040103"/>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grpSp>
        <p:nvGrpSpPr>
          <p:cNvPr id="2" name="Group 2"/>
          <p:cNvGrpSpPr/>
          <p:nvPr/>
        </p:nvGrpSpPr>
        <p:grpSpPr>
          <a:xfrm rot="0">
            <a:off x="3183096" y="1495083"/>
            <a:ext cx="11921809" cy="7756821"/>
            <a:chOff x="0" y="0"/>
            <a:chExt cx="15895745" cy="10342428"/>
          </a:xfrm>
        </p:grpSpPr>
        <p:sp>
          <p:nvSpPr>
            <p:cNvPr id="3" name="TextBox 3"/>
            <p:cNvSpPr txBox="1"/>
            <p:nvPr/>
          </p:nvSpPr>
          <p:spPr>
            <a:xfrm>
              <a:off x="0" y="104775"/>
              <a:ext cx="15895745" cy="1304925"/>
            </a:xfrm>
            <a:prstGeom prst="rect">
              <a:avLst/>
            </a:prstGeom>
          </p:spPr>
          <p:txBody>
            <a:bodyPr lIns="0" tIns="0" rIns="0" bIns="0" rtlCol="0" anchor="t">
              <a:spAutoFit/>
            </a:bodyPr>
            <a:lstStyle/>
            <a:p>
              <a:pPr algn="ctr">
                <a:lnSpc>
                  <a:spcPts val="7350"/>
                </a:lnSpc>
              </a:pPr>
              <a:r>
                <a:rPr lang="en-US" sz="7000">
                  <a:solidFill>
                    <a:srgbClr val="31356E"/>
                  </a:solidFill>
                  <a:ea typeface="Clear Sans Bold" panose="020B0803030202020304"/>
                </a:rPr>
                <a:t>评测指标</a:t>
              </a:r>
              <a:endParaRPr lang="en-US" sz="7000">
                <a:solidFill>
                  <a:srgbClr val="31356E"/>
                </a:solidFill>
                <a:ea typeface="Clear Sans Bold" panose="020B0803030202020304"/>
              </a:endParaRPr>
            </a:p>
          </p:txBody>
        </p:sp>
        <p:sp>
          <p:nvSpPr>
            <p:cNvPr id="4" name="TextBox 4"/>
            <p:cNvSpPr txBox="1"/>
            <p:nvPr/>
          </p:nvSpPr>
          <p:spPr>
            <a:xfrm>
              <a:off x="0" y="2139286"/>
              <a:ext cx="15229668" cy="8203142"/>
            </a:xfrm>
            <a:prstGeom prst="rect">
              <a:avLst/>
            </a:prstGeom>
          </p:spPr>
          <p:txBody>
            <a:bodyPr lIns="0" tIns="0" rIns="0" bIns="0" rtlCol="0" anchor="t">
              <a:spAutoFit/>
            </a:bodyPr>
            <a:lstStyle/>
            <a:p>
              <a:pPr algn="ctr">
                <a:lnSpc>
                  <a:spcPts val="4900"/>
                </a:lnSpc>
              </a:pPr>
              <a:r>
                <a:rPr lang="en-US" sz="3500">
                  <a:solidFill>
                    <a:srgbClr val="2B4B82"/>
                  </a:solidFill>
                  <a:ea typeface="Clear Sans" panose="020B0503030202020304"/>
                </a:rPr>
                <a:t>以(诊断原词，标准词)作为基本单位计算Micro-F1得分</a:t>
              </a:r>
              <a:endParaRPr lang="en-US" sz="3500">
                <a:solidFill>
                  <a:srgbClr val="2B4B82"/>
                </a:solidFill>
                <a:ea typeface="Clear Sans" panose="020B0503030202020304"/>
              </a:endParaRPr>
            </a:p>
            <a:p>
              <a:pPr algn="ctr">
                <a:lnSpc>
                  <a:spcPts val="4900"/>
                </a:lnSpc>
              </a:pPr>
            </a:p>
            <a:p>
              <a:pPr algn="ctr">
                <a:lnSpc>
                  <a:spcPts val="4900"/>
                </a:lnSpc>
              </a:pPr>
              <a:r>
                <a:rPr lang="en-US" sz="3500">
                  <a:solidFill>
                    <a:srgbClr val="2B4B82"/>
                  </a:solidFill>
                  <a:ea typeface="Clear Sans" panose="020B0503030202020304"/>
                </a:rPr>
                <a:t>如测试集有m对(诊断原词，标准词)组合，预测了n对(诊断原词，标准词)组合如有k对组合是预测正确的。</a:t>
              </a:r>
              <a:endParaRPr lang="en-US" sz="3500">
                <a:solidFill>
                  <a:srgbClr val="2B4B82"/>
                </a:solidFill>
                <a:ea typeface="Clear Sans" panose="020B0503030202020304"/>
              </a:endParaRPr>
            </a:p>
            <a:p>
              <a:pPr algn="ctr">
                <a:lnSpc>
                  <a:spcPts val="4900"/>
                </a:lnSpc>
              </a:pPr>
              <a:r>
                <a:rPr lang="en-US" sz="3500">
                  <a:solidFill>
                    <a:srgbClr val="2B4B82"/>
                  </a:solidFill>
                  <a:latin typeface="Clear Sans" panose="020B0503030202020304"/>
                </a:rPr>
                <a:t>P = k / n</a:t>
              </a:r>
              <a:endParaRPr lang="en-US" sz="3500">
                <a:solidFill>
                  <a:srgbClr val="2B4B82"/>
                </a:solidFill>
                <a:latin typeface="Clear Sans" panose="020B0503030202020304"/>
              </a:endParaRPr>
            </a:p>
            <a:p>
              <a:pPr algn="ctr">
                <a:lnSpc>
                  <a:spcPts val="4900"/>
                </a:lnSpc>
              </a:pPr>
              <a:r>
                <a:rPr lang="en-US" sz="3500">
                  <a:solidFill>
                    <a:srgbClr val="2B4B82"/>
                  </a:solidFill>
                  <a:latin typeface="Clear Sans" panose="020B0503030202020304"/>
                </a:rPr>
                <a:t>R = k / m</a:t>
              </a:r>
              <a:endParaRPr lang="en-US" sz="3500">
                <a:solidFill>
                  <a:srgbClr val="2B4B82"/>
                </a:solidFill>
                <a:latin typeface="Clear Sans" panose="020B0503030202020304"/>
              </a:endParaRPr>
            </a:p>
            <a:p>
              <a:pPr algn="ctr">
                <a:lnSpc>
                  <a:spcPts val="4900"/>
                </a:lnSpc>
              </a:pPr>
              <a:r>
                <a:rPr lang="en-US" sz="3500">
                  <a:solidFill>
                    <a:srgbClr val="2B4B82"/>
                  </a:solidFill>
                  <a:latin typeface="Clear Sans" panose="020B0503030202020304"/>
                </a:rPr>
                <a:t>F1 = 2 ∗ P ∗ R / (P+R)</a:t>
              </a:r>
              <a:endParaRPr lang="en-US" sz="3500">
                <a:solidFill>
                  <a:srgbClr val="2B4B82"/>
                </a:solidFill>
                <a:latin typeface="Clear Sans" panose="020B0503030202020304"/>
              </a:endParaRPr>
            </a:p>
            <a:p>
              <a:pPr algn="ctr">
                <a:lnSpc>
                  <a:spcPts val="4900"/>
                </a:lnSpc>
              </a:pPr>
            </a:p>
            <a:p>
              <a:pPr algn="ctr">
                <a:lnSpc>
                  <a:spcPts val="4900"/>
                </a:lnSpc>
              </a:pPr>
            </a:p>
            <a:p>
              <a:pPr algn="ctr">
                <a:lnSpc>
                  <a:spcPts val="4900"/>
                </a:lnSpc>
              </a:p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3370026" y="0"/>
            <a:ext cx="11688406" cy="10930599"/>
          </a:xfrm>
          <a:custGeom>
            <a:avLst/>
            <a:gdLst/>
            <a:ahLst/>
            <a:cxnLst/>
            <a:rect l="l" t="t" r="r" b="b"/>
            <a:pathLst>
              <a:path w="11688406" h="10930599">
                <a:moveTo>
                  <a:pt x="0" y="0"/>
                </a:moveTo>
                <a:lnTo>
                  <a:pt x="11688406" y="0"/>
                </a:lnTo>
                <a:lnTo>
                  <a:pt x="11688406" y="10930599"/>
                </a:lnTo>
                <a:lnTo>
                  <a:pt x="0" y="10930599"/>
                </a:lnTo>
                <a:lnTo>
                  <a:pt x="0" y="0"/>
                </a:lnTo>
                <a:close/>
              </a:path>
            </a:pathLst>
          </a:custGeom>
          <a:blipFill>
            <a:blip r:embed="rId1"/>
            <a:stretch>
              <a:fillRect l="-28783" r="-28783"/>
            </a:stretch>
          </a:blipFill>
        </p:spPr>
      </p:sp>
      <p:sp>
        <p:nvSpPr>
          <p:cNvPr id="3" name="TextBox 3"/>
          <p:cNvSpPr txBox="1"/>
          <p:nvPr/>
        </p:nvSpPr>
        <p:spPr>
          <a:xfrm>
            <a:off x="9460529" y="1343859"/>
            <a:ext cx="7312205" cy="1731645"/>
          </a:xfrm>
          <a:prstGeom prst="rect">
            <a:avLst/>
          </a:prstGeom>
        </p:spPr>
        <p:txBody>
          <a:bodyPr lIns="0" tIns="0" rIns="0" bIns="0" rtlCol="0" anchor="t">
            <a:spAutoFit/>
          </a:bodyPr>
          <a:lstStyle/>
          <a:p>
            <a:pPr>
              <a:lnSpc>
                <a:spcPts val="6720"/>
              </a:lnSpc>
            </a:pPr>
            <a:r>
              <a:rPr lang="en-US" sz="6400">
                <a:solidFill>
                  <a:srgbClr val="2B4B82"/>
                </a:solidFill>
                <a:ea typeface="Clear Sans Bold" panose="020B0803030202020304"/>
              </a:rPr>
              <a:t>相似度算法间比较与分析</a:t>
            </a:r>
            <a:endParaRPr lang="en-US" sz="6400">
              <a:solidFill>
                <a:srgbClr val="2B4B82"/>
              </a:solidFill>
              <a:ea typeface="Clear Sans Bold" panose="020B0803030202020304"/>
            </a:endParaRPr>
          </a:p>
        </p:txBody>
      </p:sp>
      <p:sp>
        <p:nvSpPr>
          <p:cNvPr id="4" name="TextBox 4"/>
          <p:cNvSpPr txBox="1"/>
          <p:nvPr/>
        </p:nvSpPr>
        <p:spPr>
          <a:xfrm>
            <a:off x="9460529" y="3787230"/>
            <a:ext cx="7798771" cy="4080899"/>
          </a:xfrm>
          <a:prstGeom prst="rect">
            <a:avLst/>
          </a:prstGeom>
        </p:spPr>
        <p:txBody>
          <a:bodyPr lIns="0" tIns="0" rIns="0" bIns="0" rtlCol="0" anchor="t">
            <a:spAutoFit/>
          </a:bodyPr>
          <a:lstStyle/>
          <a:p>
            <a:pPr marL="833120" lvl="1" indent="-416560">
              <a:lnSpc>
                <a:spcPts val="5405"/>
              </a:lnSpc>
              <a:buFont typeface="Arial" panose="020B0604020202020204"/>
              <a:buChar char="•"/>
            </a:pPr>
            <a:r>
              <a:rPr lang="en-US" sz="3860">
                <a:solidFill>
                  <a:srgbClr val="2B4B82"/>
                </a:solidFill>
                <a:ea typeface="Clear Sans" panose="020B0503030202020304"/>
              </a:rPr>
              <a:t>欧几里得距离</a:t>
            </a:r>
            <a:endParaRPr lang="en-US" sz="3860">
              <a:solidFill>
                <a:srgbClr val="2B4B82"/>
              </a:solidFill>
              <a:ea typeface="Clear Sans" panose="020B0503030202020304"/>
            </a:endParaRPr>
          </a:p>
          <a:p>
            <a:pPr marL="833120" lvl="1" indent="-416560">
              <a:lnSpc>
                <a:spcPts val="5405"/>
              </a:lnSpc>
              <a:buFont typeface="Arial" panose="020B0604020202020204"/>
              <a:buChar char="•"/>
            </a:pPr>
            <a:r>
              <a:rPr lang="en-US" sz="3860">
                <a:solidFill>
                  <a:srgbClr val="2B4B82"/>
                </a:solidFill>
                <a:ea typeface="Clear Sans" panose="020B0503030202020304"/>
              </a:rPr>
              <a:t>曼哈顿距离</a:t>
            </a:r>
            <a:endParaRPr lang="en-US" sz="3860">
              <a:solidFill>
                <a:srgbClr val="2B4B82"/>
              </a:solidFill>
              <a:ea typeface="Clear Sans" panose="020B0503030202020304"/>
            </a:endParaRPr>
          </a:p>
          <a:p>
            <a:pPr marL="833120" lvl="1" indent="-416560">
              <a:lnSpc>
                <a:spcPts val="5405"/>
              </a:lnSpc>
              <a:buFont typeface="Arial" panose="020B0604020202020204"/>
              <a:buChar char="•"/>
            </a:pPr>
            <a:r>
              <a:rPr lang="en-US" sz="3860">
                <a:solidFill>
                  <a:srgbClr val="2B4B82"/>
                </a:solidFill>
                <a:ea typeface="Clear Sans" panose="020B0503030202020304"/>
              </a:rPr>
              <a:t>余弦相似度</a:t>
            </a:r>
            <a:endParaRPr lang="en-US" sz="3860">
              <a:solidFill>
                <a:srgbClr val="2B4B82"/>
              </a:solidFill>
              <a:ea typeface="Clear Sans" panose="020B0503030202020304"/>
            </a:endParaRPr>
          </a:p>
          <a:p>
            <a:pPr marL="833120" lvl="1" indent="-416560">
              <a:lnSpc>
                <a:spcPts val="5405"/>
              </a:lnSpc>
              <a:buFont typeface="Arial" panose="020B0604020202020204"/>
              <a:buChar char="•"/>
            </a:pPr>
            <a:r>
              <a:rPr lang="en-US" sz="3860">
                <a:solidFill>
                  <a:srgbClr val="2B4B82"/>
                </a:solidFill>
                <a:latin typeface="Clear Sans" panose="020B0503030202020304"/>
              </a:rPr>
              <a:t>Jaccard相似系数</a:t>
            </a:r>
            <a:endParaRPr lang="en-US" sz="3860">
              <a:solidFill>
                <a:srgbClr val="2B4B82"/>
              </a:solidFill>
              <a:latin typeface="Clear Sans" panose="020B0503030202020304"/>
            </a:endParaRPr>
          </a:p>
          <a:p>
            <a:pPr>
              <a:lnSpc>
                <a:spcPts val="3585"/>
              </a:lnSpc>
            </a:pPr>
          </a:p>
          <a:p>
            <a:pPr>
              <a:lnSpc>
                <a:spcPts val="3585"/>
              </a:lnSpc>
            </a:pPr>
          </a:p>
          <a:p>
            <a:pPr>
              <a:lnSpc>
                <a:spcPts val="3585"/>
              </a:lnSpc>
            </a:p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234176"/>
          <a:ext cx="16230600" cy="6579378"/>
        </p:xfrm>
        <a:graphic>
          <a:graphicData uri="http://schemas.openxmlformats.org/drawingml/2006/table">
            <a:tbl>
              <a:tblPr/>
              <a:tblGrid>
                <a:gridCol w="8115300"/>
                <a:gridCol w="8115300"/>
              </a:tblGrid>
              <a:tr h="1575788">
                <a:tc>
                  <a:txBody>
                    <a:bodyPr rtlCol="0"/>
                    <a:lstStyle/>
                    <a:p>
                      <a:pPr algn="l">
                        <a:lnSpc>
                          <a:spcPts val="6600"/>
                        </a:lnSpc>
                        <a:defRPr/>
                      </a:pPr>
                      <a:r>
                        <a:rPr lang="en-US" sz="5500">
                          <a:solidFill>
                            <a:srgbClr val="2B4B82"/>
                          </a:solidFill>
                          <a:latin typeface="Clear Sans Bold" panose="020B0803030202020304"/>
                        </a:rPr>
                        <a:t>1.欧几里得距离</a:t>
                      </a:r>
                      <a:endParaRPr lang="en-US" sz="1100"/>
                    </a:p>
                  </a:txBody>
                  <a:tcPr marL="190500" marR="190500" marT="190500" marB="190500" anchor="t">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tc>
                  <a:txBody>
                    <a:bodyPr rtlCol="0"/>
                    <a:lstStyle/>
                    <a:p>
                      <a:pPr algn="l">
                        <a:lnSpc>
                          <a:spcPts val="6720"/>
                        </a:lnSpc>
                        <a:defRPr/>
                      </a:pPr>
                      <a:r>
                        <a:rPr lang="en-US" sz="5600">
                          <a:solidFill>
                            <a:srgbClr val="2B4B82"/>
                          </a:solidFill>
                          <a:latin typeface="Clear Sans Bold" panose="020B0803030202020304"/>
                        </a:rPr>
                        <a:t>2.曼哈顿距离</a:t>
                      </a:r>
                      <a:endParaRPr lang="en-US" sz="1100"/>
                    </a:p>
                  </a:txBody>
                  <a:tcPr marL="190500" marR="190500" marT="190500" marB="190500" anchor="t">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tr>
              <a:tr h="5003590">
                <a:tc>
                  <a:txBody>
                    <a:bodyPr rtlCol="0"/>
                    <a:lstStyle/>
                    <a:p>
                      <a:pPr algn="l">
                        <a:lnSpc>
                          <a:spcPts val="4480"/>
                        </a:lnSpc>
                        <a:defRPr/>
                      </a:pPr>
                      <a:r>
                        <a:rPr lang="en-US" sz="3200">
                          <a:solidFill>
                            <a:srgbClr val="2B4B82"/>
                          </a:solidFill>
                          <a:ea typeface="Clear Sans" panose="020B0503030202020304"/>
                        </a:rPr>
                        <a:t>用于测量多维空间中两点之间距离的方法。基于欧几里得几何中的距离概念。算法计算两个点之间的直线距离，即两点间的最短路径。</a:t>
                      </a:r>
                      <a:endParaRPr lang="en-US" sz="1100"/>
                    </a:p>
                    <a:p>
                      <a:pPr>
                        <a:lnSpc>
                          <a:spcPts val="4480"/>
                        </a:lnSpc>
                      </a:pPr>
                    </a:p>
                  </a:txBody>
                  <a:tcPr marL="190500" marR="190500" marT="190500" marB="190500" anchor="t">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tc>
                  <a:txBody>
                    <a:bodyPr rtlCol="0"/>
                    <a:lstStyle/>
                    <a:p>
                      <a:pPr algn="l">
                        <a:lnSpc>
                          <a:spcPts val="4480"/>
                        </a:lnSpc>
                        <a:defRPr/>
                      </a:pPr>
                      <a:r>
                        <a:rPr lang="en-US" sz="3200">
                          <a:solidFill>
                            <a:srgbClr val="2B4B82"/>
                          </a:solidFill>
                          <a:ea typeface="Clear Sans" panose="020B0503030202020304"/>
                        </a:rPr>
                        <a:t>用于测量多维空间中两点之间距离的方法。曼哈顿距离是通过将两点在每个维度上的坐标差的绝对值相加来计算的，而不是直线距离。</a:t>
                      </a:r>
                      <a:endParaRPr lang="en-US" sz="1100"/>
                    </a:p>
                  </a:txBody>
                  <a:tcPr marL="190500" marR="190500" marT="190500" marB="190500" anchor="t">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tr>
            </a:tbl>
          </a:graphicData>
        </a:graphic>
      </p:graphicFrame>
      <p:sp>
        <p:nvSpPr>
          <p:cNvPr id="3" name="Freeform 3"/>
          <p:cNvSpPr/>
          <p:nvPr/>
        </p:nvSpPr>
        <p:spPr>
          <a:xfrm>
            <a:off x="9848911" y="6037408"/>
            <a:ext cx="8124471" cy="3471794"/>
          </a:xfrm>
          <a:custGeom>
            <a:avLst/>
            <a:gdLst/>
            <a:ahLst/>
            <a:cxnLst/>
            <a:rect l="l" t="t" r="r" b="b"/>
            <a:pathLst>
              <a:path w="8124471" h="3471794">
                <a:moveTo>
                  <a:pt x="0" y="0"/>
                </a:moveTo>
                <a:lnTo>
                  <a:pt x="8124471" y="0"/>
                </a:lnTo>
                <a:lnTo>
                  <a:pt x="8124471" y="3471794"/>
                </a:lnTo>
                <a:lnTo>
                  <a:pt x="0" y="3471794"/>
                </a:lnTo>
                <a:lnTo>
                  <a:pt x="0" y="0"/>
                </a:lnTo>
                <a:close/>
              </a:path>
            </a:pathLst>
          </a:custGeom>
          <a:blipFill>
            <a:blip r:embed="rId1"/>
            <a:stretch>
              <a:fillRect/>
            </a:stretch>
          </a:blipFill>
        </p:spPr>
      </p:sp>
      <p:graphicFrame>
        <p:nvGraphicFramePr>
          <p:cNvPr id="4" name="Table 4"/>
          <p:cNvGraphicFramePr>
            <a:graphicFrameLocks noGrp="1"/>
          </p:cNvGraphicFramePr>
          <p:nvPr/>
        </p:nvGraphicFramePr>
        <p:xfrm>
          <a:off x="1028700" y="4808963"/>
          <a:ext cx="8143875" cy="5629275"/>
        </p:xfrm>
        <a:graphic>
          <a:graphicData uri="http://schemas.openxmlformats.org/drawingml/2006/table">
            <a:tbl>
              <a:tblPr/>
              <a:tblGrid>
                <a:gridCol w="8143875"/>
              </a:tblGrid>
              <a:tr h="5629275">
                <a:tc>
                  <a:txBody>
                    <a:bodyPr rtlCol="0"/>
                    <a:lstStyle/>
                    <a:p>
                      <a:pPr algn="l">
                        <a:lnSpc>
                          <a:spcPts val="4480"/>
                        </a:lnSpc>
                        <a:defRPr/>
                      </a:pPr>
                      <a:r>
                        <a:rPr lang="en-US" sz="3200">
                          <a:solidFill>
                            <a:srgbClr val="2B4B82"/>
                          </a:solidFill>
                          <a:ea typeface="Clear Sans" panose="020B0503030202020304"/>
                        </a:rPr>
                        <a:t>优点：</a:t>
                      </a:r>
                      <a:endParaRPr lang="en-US" sz="1100"/>
                    </a:p>
                    <a:p>
                      <a:pPr marL="690880" lvl="1" indent="-345440">
                        <a:lnSpc>
                          <a:spcPts val="4480"/>
                        </a:lnSpc>
                        <a:buFont typeface="Arial" panose="020B0604020202020204"/>
                        <a:buChar char="•"/>
                      </a:pPr>
                      <a:r>
                        <a:rPr lang="en-US" sz="3200">
                          <a:solidFill>
                            <a:srgbClr val="2B4B82"/>
                          </a:solidFill>
                          <a:ea typeface="Clear Sans" panose="020B0503030202020304"/>
                        </a:rPr>
                        <a:t>数学简单，适用于处理数值型数据。</a:t>
                      </a:r>
                      <a:endParaRPr lang="en-US" sz="3200">
                        <a:solidFill>
                          <a:srgbClr val="2B4B82"/>
                        </a:solidFill>
                        <a:ea typeface="Clear Sans" panose="020B0503030202020304"/>
                      </a:endParaRPr>
                    </a:p>
                    <a:p>
                      <a:pPr>
                        <a:lnSpc>
                          <a:spcPts val="4480"/>
                        </a:lnSpc>
                      </a:pPr>
                      <a:r>
                        <a:rPr lang="en-US" sz="3200">
                          <a:solidFill>
                            <a:srgbClr val="2B4B82"/>
                          </a:solidFill>
                          <a:ea typeface="Clear Sans" panose="020B0503030202020304"/>
                        </a:rPr>
                        <a:t>缺点：</a:t>
                      </a:r>
                      <a:endParaRPr lang="en-US" sz="3200">
                        <a:solidFill>
                          <a:srgbClr val="2B4B82"/>
                        </a:solidFill>
                        <a:ea typeface="Clear Sans" panose="020B0503030202020304"/>
                      </a:endParaRPr>
                    </a:p>
                    <a:p>
                      <a:pPr marL="690880" lvl="1" indent="-345440">
                        <a:lnSpc>
                          <a:spcPts val="4480"/>
                        </a:lnSpc>
                        <a:buFont typeface="Arial" panose="020B0604020202020204"/>
                        <a:buChar char="•"/>
                      </a:pPr>
                      <a:r>
                        <a:rPr lang="en-US" sz="3200">
                          <a:solidFill>
                            <a:srgbClr val="2B4B82"/>
                          </a:solidFill>
                          <a:ea typeface="Clear Sans" panose="020B0503030202020304"/>
                        </a:rPr>
                        <a:t>对异常值敏感，因为它以绝对距离为基础，极端值可能对结果产生较大的影响。</a:t>
                      </a:r>
                      <a:endParaRPr lang="en-US" sz="3200">
                        <a:solidFill>
                          <a:srgbClr val="2B4B82"/>
                        </a:solidFill>
                        <a:ea typeface="Clear Sans" panose="020B0503030202020304"/>
                      </a:endParaRPr>
                    </a:p>
                    <a:p>
                      <a:pPr marL="690880" lvl="1" indent="-345440">
                        <a:lnSpc>
                          <a:spcPts val="4480"/>
                        </a:lnSpc>
                        <a:buFont typeface="Arial" panose="020B0604020202020204"/>
                        <a:buChar char="•"/>
                      </a:pPr>
                      <a:r>
                        <a:rPr lang="en-US" sz="3200">
                          <a:solidFill>
                            <a:srgbClr val="2B4B82"/>
                          </a:solidFill>
                          <a:ea typeface="Clear Sans" panose="020B0503030202020304"/>
                        </a:rPr>
                        <a:t>在高维空间中的计算可能不够准确。</a:t>
                      </a:r>
                      <a:endParaRPr lang="en-US" sz="3200">
                        <a:solidFill>
                          <a:srgbClr val="2B4B82"/>
                        </a:solidFill>
                        <a:ea typeface="Clear Sans" panose="020B0503030202020304"/>
                      </a:endParaRPr>
                    </a:p>
                    <a:p>
                      <a:pPr marL="690880" lvl="1" indent="-345440">
                        <a:lnSpc>
                          <a:spcPts val="4480"/>
                        </a:lnSpc>
                        <a:buFont typeface="Arial" panose="020B0604020202020204"/>
                        <a:buChar char="•"/>
                      </a:pPr>
                      <a:r>
                        <a:rPr lang="en-US" sz="3200">
                          <a:solidFill>
                            <a:srgbClr val="2B4B82"/>
                          </a:solidFill>
                          <a:ea typeface="Clear Sans" panose="020B0503030202020304"/>
                        </a:rPr>
                        <a:t>对于非数值型数据，如文本或分类数据，这些算法通常不适用。</a:t>
                      </a:r>
                      <a:endParaRPr lang="en-US" sz="3200">
                        <a:solidFill>
                          <a:srgbClr val="2B4B82"/>
                        </a:solidFill>
                        <a:ea typeface="Clear Sans" panose="020B0503030202020304"/>
                      </a:endParaRPr>
                    </a:p>
                  </a:txBody>
                  <a:tcPr marL="190500" marR="190500" marT="190500" marB="190500" anchor="t">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1406774"/>
          <a:ext cx="16230600" cy="8880226"/>
        </p:xfrm>
        <a:graphic>
          <a:graphicData uri="http://schemas.openxmlformats.org/drawingml/2006/table">
            <a:tbl>
              <a:tblPr/>
              <a:tblGrid>
                <a:gridCol w="8115300"/>
                <a:gridCol w="8115300"/>
              </a:tblGrid>
              <a:tr h="1572218">
                <a:tc>
                  <a:txBody>
                    <a:bodyPr rtlCol="0"/>
                    <a:lstStyle/>
                    <a:p>
                      <a:pPr algn="l">
                        <a:lnSpc>
                          <a:spcPts val="6600"/>
                        </a:lnSpc>
                        <a:defRPr/>
                      </a:pPr>
                      <a:r>
                        <a:rPr lang="en-US" sz="5500">
                          <a:solidFill>
                            <a:srgbClr val="2B4B82"/>
                          </a:solidFill>
                          <a:latin typeface="Clear Sans Bold" panose="020B0803030202020304"/>
                        </a:rPr>
                        <a:t>3.余弦相似度</a:t>
                      </a:r>
                      <a:endParaRPr lang="en-US" sz="1100"/>
                    </a:p>
                  </a:txBody>
                  <a:tcPr marL="190500" marR="190500" marT="190500" marB="190500" anchor="t">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tc>
                  <a:txBody>
                    <a:bodyPr rtlCol="0"/>
                    <a:lstStyle/>
                    <a:p>
                      <a:pPr algn="l">
                        <a:lnSpc>
                          <a:spcPts val="6720"/>
                        </a:lnSpc>
                        <a:defRPr/>
                      </a:pPr>
                      <a:endParaRPr lang="en-US" sz="1100"/>
                    </a:p>
                  </a:txBody>
                  <a:tcPr marL="190500" marR="190500" marT="190500" marB="190500" anchor="t">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tr>
              <a:tr h="7308008">
                <a:tc>
                  <a:txBody>
                    <a:bodyPr rtlCol="0"/>
                    <a:lstStyle/>
                    <a:p>
                      <a:pPr algn="l">
                        <a:lnSpc>
                          <a:spcPts val="4480"/>
                        </a:lnSpc>
                        <a:defRPr/>
                      </a:pPr>
                      <a:r>
                        <a:rPr lang="en-US" sz="3200">
                          <a:solidFill>
                            <a:srgbClr val="2B4B82"/>
                          </a:solidFill>
                          <a:ea typeface="Clear Sans" panose="020B0503030202020304"/>
                        </a:rPr>
                        <a:t>用于度量两个向量之间的夹角和方向的相似性的方法。余弦相似度计算两个向量之间的夹角余弦值，其中1表示完全相似，0表示没有相似性，-1表示完全相反。这一度量方式特别适用于处理高维数据，因为它不受维度的影响，更多地关注向量之间的方向。</a:t>
                      </a:r>
                      <a:endParaRPr lang="en-US" sz="1100"/>
                    </a:p>
                  </a:txBody>
                  <a:tcPr marL="190500" marR="190500" marT="190500" marB="190500" anchor="t">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tc>
                  <a:txBody>
                    <a:bodyPr rtlCol="0"/>
                    <a:lstStyle/>
                    <a:p>
                      <a:pPr algn="l">
                        <a:lnSpc>
                          <a:spcPts val="4480"/>
                        </a:lnSpc>
                        <a:defRPr/>
                      </a:pPr>
                      <a:r>
                        <a:rPr lang="en-US" sz="3200">
                          <a:solidFill>
                            <a:srgbClr val="2B4B82"/>
                          </a:solidFill>
                          <a:ea typeface="Clear Sans" panose="020B0503030202020304"/>
                        </a:rPr>
                        <a:t>优点：</a:t>
                      </a:r>
                      <a:endParaRPr lang="en-US" sz="1100"/>
                    </a:p>
                    <a:p>
                      <a:pPr marL="690880" lvl="1" indent="-345440">
                        <a:lnSpc>
                          <a:spcPts val="4480"/>
                        </a:lnSpc>
                        <a:buFont typeface="Arial" panose="020B0604020202020204"/>
                        <a:buChar char="•"/>
                      </a:pPr>
                      <a:r>
                        <a:rPr lang="en-US" sz="3200">
                          <a:solidFill>
                            <a:srgbClr val="2B4B82"/>
                          </a:solidFill>
                          <a:ea typeface="Clear Sans" panose="020B0503030202020304"/>
                        </a:rPr>
                        <a:t>适用于处理文本文档或向量表示的词汇</a:t>
                      </a:r>
                      <a:endParaRPr lang="en-US" sz="3200">
                        <a:solidFill>
                          <a:srgbClr val="2B4B82"/>
                        </a:solidFill>
                        <a:ea typeface="Clear Sans" panose="020B0503030202020304"/>
                      </a:endParaRPr>
                    </a:p>
                    <a:p>
                      <a:pPr marL="690880" lvl="1" indent="-345440">
                        <a:lnSpc>
                          <a:spcPts val="4480"/>
                        </a:lnSpc>
                        <a:buFont typeface="Arial" panose="020B0604020202020204"/>
                        <a:buChar char="•"/>
                      </a:pPr>
                      <a:r>
                        <a:rPr lang="en-US" sz="3200">
                          <a:solidFill>
                            <a:srgbClr val="2B4B82"/>
                          </a:solidFill>
                          <a:ea typeface="Clear Sans" panose="020B0503030202020304"/>
                        </a:rPr>
                        <a:t>不受数据的尺度影响，对于不同数据的缩放非常稳健。</a:t>
                      </a:r>
                      <a:endParaRPr lang="en-US" sz="3200">
                        <a:solidFill>
                          <a:srgbClr val="2B4B82"/>
                        </a:solidFill>
                        <a:ea typeface="Clear Sans" panose="020B0503030202020304"/>
                      </a:endParaRPr>
                    </a:p>
                    <a:p>
                      <a:pPr marL="690880" lvl="1" indent="-345440">
                        <a:lnSpc>
                          <a:spcPts val="4480"/>
                        </a:lnSpc>
                        <a:buFont typeface="Arial" panose="020B0604020202020204"/>
                        <a:buChar char="•"/>
                      </a:pPr>
                      <a:r>
                        <a:rPr lang="en-US" sz="3200">
                          <a:solidFill>
                            <a:srgbClr val="2B4B82"/>
                          </a:solidFill>
                          <a:ea typeface="Clear Sans" panose="020B0503030202020304"/>
                        </a:rPr>
                        <a:t>可以处理高维数据</a:t>
                      </a:r>
                      <a:endParaRPr lang="en-US" sz="3200">
                        <a:solidFill>
                          <a:srgbClr val="2B4B82"/>
                        </a:solidFill>
                        <a:ea typeface="Clear Sans" panose="020B0503030202020304"/>
                      </a:endParaRPr>
                    </a:p>
                    <a:p>
                      <a:pPr>
                        <a:lnSpc>
                          <a:spcPts val="4480"/>
                        </a:lnSpc>
                      </a:pPr>
                      <a:r>
                        <a:rPr lang="en-US" sz="3200">
                          <a:solidFill>
                            <a:srgbClr val="2B4B82"/>
                          </a:solidFill>
                          <a:ea typeface="Clear Sans" panose="020B0503030202020304"/>
                        </a:rPr>
                        <a:t>缺点：</a:t>
                      </a:r>
                      <a:endParaRPr lang="en-US" sz="3200">
                        <a:solidFill>
                          <a:srgbClr val="2B4B82"/>
                        </a:solidFill>
                        <a:ea typeface="Clear Sans" panose="020B0503030202020304"/>
                      </a:endParaRPr>
                    </a:p>
                    <a:p>
                      <a:pPr marL="690880" lvl="1" indent="-345440">
                        <a:lnSpc>
                          <a:spcPts val="4480"/>
                        </a:lnSpc>
                        <a:buFont typeface="Arial" panose="020B0604020202020204"/>
                        <a:buChar char="•"/>
                      </a:pPr>
                      <a:r>
                        <a:rPr lang="en-US" sz="3200">
                          <a:solidFill>
                            <a:srgbClr val="2B4B82"/>
                          </a:solidFill>
                          <a:ea typeface="Clear Sans" panose="020B0503030202020304"/>
                        </a:rPr>
                        <a:t>余弦相似度假定向量是线性的，如果向量之间存在非线性关系，则余弦相似度可能不适用。</a:t>
                      </a:r>
                      <a:endParaRPr lang="en-US" sz="3200">
                        <a:solidFill>
                          <a:srgbClr val="2B4B82"/>
                        </a:solidFill>
                        <a:ea typeface="Clear Sans" panose="020B0503030202020304"/>
                      </a:endParaRPr>
                    </a:p>
                    <a:p>
                      <a:pPr marL="690880" lvl="1" indent="-345440">
                        <a:lnSpc>
                          <a:spcPts val="4480"/>
                        </a:lnSpc>
                        <a:buFont typeface="Arial" panose="020B0604020202020204"/>
                        <a:buChar char="•"/>
                      </a:pPr>
                      <a:r>
                        <a:rPr lang="en-US" sz="3200">
                          <a:solidFill>
                            <a:srgbClr val="2B4B82"/>
                          </a:solidFill>
                          <a:ea typeface="Clear Sans" panose="020B0503030202020304"/>
                        </a:rPr>
                        <a:t>在处理稀疏数据时可能存在问题，因为余弦相似度只考虑用户评分而忽略了其他信息量的弊端</a:t>
                      </a:r>
                      <a:endParaRPr lang="en-US" sz="3200">
                        <a:solidFill>
                          <a:srgbClr val="2B4B82"/>
                        </a:solidFill>
                        <a:ea typeface="Clear Sans" panose="020B0503030202020304"/>
                      </a:endParaRPr>
                    </a:p>
                  </a:txBody>
                  <a:tcPr marL="190500" marR="190500" marT="190500" marB="190500" anchor="t">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tr>
            </a:tbl>
          </a:graphicData>
        </a:graphic>
      </p:graphicFrame>
      <p:sp>
        <p:nvSpPr>
          <p:cNvPr id="3" name="Freeform 3"/>
          <p:cNvSpPr/>
          <p:nvPr/>
        </p:nvSpPr>
        <p:spPr>
          <a:xfrm>
            <a:off x="13794348" y="-2447996"/>
            <a:ext cx="3837986" cy="4114800"/>
          </a:xfrm>
          <a:custGeom>
            <a:avLst/>
            <a:gdLst/>
            <a:ahLst/>
            <a:cxnLst/>
            <a:rect l="l" t="t" r="r" b="b"/>
            <a:pathLst>
              <a:path w="3837986" h="4114800">
                <a:moveTo>
                  <a:pt x="0" y="0"/>
                </a:moveTo>
                <a:lnTo>
                  <a:pt x="3837986" y="0"/>
                </a:lnTo>
                <a:lnTo>
                  <a:pt x="3837986" y="4114800"/>
                </a:lnTo>
                <a:lnTo>
                  <a:pt x="0" y="41148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flipH="1">
            <a:off x="11207503" y="390596"/>
            <a:ext cx="2076668" cy="1276207"/>
          </a:xfrm>
          <a:custGeom>
            <a:avLst/>
            <a:gdLst/>
            <a:ahLst/>
            <a:cxnLst/>
            <a:rect l="l" t="t" r="r" b="b"/>
            <a:pathLst>
              <a:path w="2076668" h="1276207">
                <a:moveTo>
                  <a:pt x="2076669" y="0"/>
                </a:moveTo>
                <a:lnTo>
                  <a:pt x="0" y="0"/>
                </a:lnTo>
                <a:lnTo>
                  <a:pt x="0" y="1276208"/>
                </a:lnTo>
                <a:lnTo>
                  <a:pt x="2076669" y="1276208"/>
                </a:lnTo>
                <a:lnTo>
                  <a:pt x="2076669"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5649912" y="-3759204"/>
            <a:ext cx="5357753" cy="5591583"/>
          </a:xfrm>
          <a:custGeom>
            <a:avLst/>
            <a:gdLst/>
            <a:ahLst/>
            <a:cxnLst/>
            <a:rect l="l" t="t" r="r" b="b"/>
            <a:pathLst>
              <a:path w="5357753" h="5591583">
                <a:moveTo>
                  <a:pt x="0" y="0"/>
                </a:moveTo>
                <a:lnTo>
                  <a:pt x="5357753" y="0"/>
                </a:lnTo>
                <a:lnTo>
                  <a:pt x="5357753" y="5591583"/>
                </a:lnTo>
                <a:lnTo>
                  <a:pt x="0" y="55915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655666" y="-963412"/>
            <a:ext cx="4597438" cy="2842053"/>
          </a:xfrm>
          <a:custGeom>
            <a:avLst/>
            <a:gdLst/>
            <a:ahLst/>
            <a:cxnLst/>
            <a:rect l="l" t="t" r="r" b="b"/>
            <a:pathLst>
              <a:path w="4597438" h="2842053">
                <a:moveTo>
                  <a:pt x="0" y="0"/>
                </a:moveTo>
                <a:lnTo>
                  <a:pt x="4597439" y="0"/>
                </a:lnTo>
                <a:lnTo>
                  <a:pt x="4597439" y="2842052"/>
                </a:lnTo>
                <a:lnTo>
                  <a:pt x="0" y="284205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1969584" y="7217334"/>
            <a:ext cx="6170089" cy="2789471"/>
          </a:xfrm>
          <a:custGeom>
            <a:avLst/>
            <a:gdLst/>
            <a:ahLst/>
            <a:cxnLst/>
            <a:rect l="l" t="t" r="r" b="b"/>
            <a:pathLst>
              <a:path w="6170089" h="2789471">
                <a:moveTo>
                  <a:pt x="0" y="0"/>
                </a:moveTo>
                <a:lnTo>
                  <a:pt x="6170089" y="0"/>
                </a:lnTo>
                <a:lnTo>
                  <a:pt x="6170089" y="2789471"/>
                </a:lnTo>
                <a:lnTo>
                  <a:pt x="0" y="2789471"/>
                </a:lnTo>
                <a:lnTo>
                  <a:pt x="0" y="0"/>
                </a:lnTo>
                <a:close/>
              </a:path>
            </a:pathLst>
          </a:custGeom>
          <a:blipFill>
            <a:blip r:embed="rId9"/>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1493961"/>
          <a:ext cx="16230600" cy="8420100"/>
        </p:xfrm>
        <a:graphic>
          <a:graphicData uri="http://schemas.openxmlformats.org/drawingml/2006/table">
            <a:tbl>
              <a:tblPr/>
              <a:tblGrid>
                <a:gridCol w="8115300"/>
                <a:gridCol w="8115300"/>
              </a:tblGrid>
              <a:tr h="1572775">
                <a:tc>
                  <a:txBody>
                    <a:bodyPr rtlCol="0"/>
                    <a:lstStyle/>
                    <a:p>
                      <a:pPr algn="l">
                        <a:lnSpc>
                          <a:spcPts val="6600"/>
                        </a:lnSpc>
                        <a:defRPr/>
                      </a:pPr>
                      <a:r>
                        <a:rPr lang="en-US" sz="5500">
                          <a:solidFill>
                            <a:srgbClr val="2B4B82"/>
                          </a:solidFill>
                          <a:latin typeface="Clear Sans Bold" panose="020B0803030202020304"/>
                        </a:rPr>
                        <a:t>4.JACCARD相似系数</a:t>
                      </a:r>
                      <a:endParaRPr lang="en-US" sz="1100"/>
                    </a:p>
                  </a:txBody>
                  <a:tcPr marL="190500" marR="190500" marT="190500" marB="190500" anchor="t">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tc>
                  <a:txBody>
                    <a:bodyPr rtlCol="0"/>
                    <a:lstStyle/>
                    <a:p>
                      <a:pPr algn="l">
                        <a:lnSpc>
                          <a:spcPts val="6720"/>
                        </a:lnSpc>
                        <a:defRPr/>
                      </a:pPr>
                      <a:endParaRPr lang="en-US" sz="1100"/>
                    </a:p>
                  </a:txBody>
                  <a:tcPr marL="190500" marR="190500" marT="190500" marB="190500" anchor="t">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tr>
              <a:tr h="6847325">
                <a:tc>
                  <a:txBody>
                    <a:bodyPr rtlCol="0"/>
                    <a:lstStyle/>
                    <a:p>
                      <a:pPr algn="l">
                        <a:lnSpc>
                          <a:spcPts val="4480"/>
                        </a:lnSpc>
                        <a:defRPr/>
                      </a:pPr>
                      <a:r>
                        <a:rPr lang="en-US" sz="3200">
                          <a:solidFill>
                            <a:srgbClr val="2B4B82"/>
                          </a:solidFill>
                          <a:ea typeface="Clear Sans" panose="020B0503030202020304"/>
                        </a:rPr>
                        <a:t>用于衡量两个集合之间相似性的统计度量。它通过计算两个集合的交集元素数量除以它们的并集元素数量来得出相似性指数。Jaccard相似系数范围从0到1，其中0表示完全不相似，而1表示完全相似。</a:t>
                      </a:r>
                      <a:endParaRPr lang="en-US" sz="1100"/>
                    </a:p>
                  </a:txBody>
                  <a:tcPr marL="190500" marR="190500" marT="190500" marB="190500" anchor="t">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tc>
                  <a:txBody>
                    <a:bodyPr rtlCol="0"/>
                    <a:lstStyle/>
                    <a:p>
                      <a:pPr algn="l">
                        <a:lnSpc>
                          <a:spcPts val="4200"/>
                        </a:lnSpc>
                        <a:defRPr/>
                      </a:pPr>
                      <a:r>
                        <a:rPr lang="en-US" sz="3000">
                          <a:solidFill>
                            <a:srgbClr val="2B4B82"/>
                          </a:solidFill>
                          <a:ea typeface="Clear Sans" panose="020B0503030202020304"/>
                        </a:rPr>
                        <a:t>优点：</a:t>
                      </a:r>
                      <a:endParaRPr lang="en-US" sz="1100"/>
                    </a:p>
                    <a:p>
                      <a:pPr marL="647700" lvl="1" indent="-323850">
                        <a:lnSpc>
                          <a:spcPts val="4200"/>
                        </a:lnSpc>
                        <a:buFont typeface="Arial" panose="020B0604020202020204"/>
                        <a:buChar char="•"/>
                      </a:pPr>
                      <a:r>
                        <a:rPr lang="en-US" sz="3000">
                          <a:solidFill>
                            <a:srgbClr val="2B4B82"/>
                          </a:solidFill>
                          <a:ea typeface="Clear Sans" panose="020B0503030202020304"/>
                        </a:rPr>
                        <a:t>适用于处理文本或集合型数据，如文档的词汇集或用户的兴趣集。</a:t>
                      </a:r>
                      <a:endParaRPr lang="en-US" sz="3000">
                        <a:solidFill>
                          <a:srgbClr val="2B4B82"/>
                        </a:solidFill>
                        <a:ea typeface="Clear Sans" panose="020B0503030202020304"/>
                      </a:endParaRPr>
                    </a:p>
                    <a:p>
                      <a:pPr marL="647700" lvl="1" indent="-323850">
                        <a:lnSpc>
                          <a:spcPts val="4200"/>
                        </a:lnSpc>
                        <a:buFont typeface="Arial" panose="020B0604020202020204"/>
                        <a:buChar char="•"/>
                      </a:pPr>
                      <a:r>
                        <a:rPr lang="en-US" sz="3000">
                          <a:solidFill>
                            <a:srgbClr val="2B4B82"/>
                          </a:solidFill>
                          <a:ea typeface="Clear Sans" panose="020B0503030202020304"/>
                        </a:rPr>
                        <a:t>对于处理稀疏数据非常有效。</a:t>
                      </a:r>
                      <a:endParaRPr lang="en-US" sz="3000">
                        <a:solidFill>
                          <a:srgbClr val="2B4B82"/>
                        </a:solidFill>
                        <a:ea typeface="Clear Sans" panose="020B0503030202020304"/>
                      </a:endParaRPr>
                    </a:p>
                    <a:p>
                      <a:pPr marL="647700" lvl="1" indent="-323850">
                        <a:lnSpc>
                          <a:spcPts val="4200"/>
                        </a:lnSpc>
                        <a:buFont typeface="Arial" panose="020B0604020202020204"/>
                        <a:buChar char="•"/>
                      </a:pPr>
                      <a:r>
                        <a:rPr lang="en-US" sz="3000">
                          <a:solidFill>
                            <a:srgbClr val="2B4B82"/>
                          </a:solidFill>
                          <a:ea typeface="Clear Sans" panose="020B0503030202020304"/>
                        </a:rPr>
                        <a:t>它也不受数据尺度的影响，对于不同数据的缩放非常稳健。</a:t>
                      </a:r>
                      <a:endParaRPr lang="en-US" sz="3000">
                        <a:solidFill>
                          <a:srgbClr val="2B4B82"/>
                        </a:solidFill>
                        <a:ea typeface="Clear Sans" panose="020B0503030202020304"/>
                      </a:endParaRPr>
                    </a:p>
                    <a:p>
                      <a:pPr>
                        <a:lnSpc>
                          <a:spcPts val="4200"/>
                        </a:lnSpc>
                      </a:pPr>
                      <a:r>
                        <a:rPr lang="en-US" sz="3000">
                          <a:solidFill>
                            <a:srgbClr val="2B4B82"/>
                          </a:solidFill>
                          <a:ea typeface="Clear Sans" panose="020B0503030202020304"/>
                        </a:rPr>
                        <a:t>缺点：</a:t>
                      </a:r>
                      <a:endParaRPr lang="en-US" sz="3000">
                        <a:solidFill>
                          <a:srgbClr val="2B4B82"/>
                        </a:solidFill>
                        <a:ea typeface="Clear Sans" panose="020B0503030202020304"/>
                      </a:endParaRPr>
                    </a:p>
                    <a:p>
                      <a:pPr marL="647700" lvl="1" indent="-323850">
                        <a:lnSpc>
                          <a:spcPts val="4200"/>
                        </a:lnSpc>
                        <a:buFont typeface="Arial" panose="020B0604020202020204"/>
                        <a:buChar char="•"/>
                      </a:pPr>
                      <a:r>
                        <a:rPr lang="en-US" sz="3000">
                          <a:solidFill>
                            <a:srgbClr val="2B4B82"/>
                          </a:solidFill>
                          <a:ea typeface="Clear Sans" panose="020B0503030202020304"/>
                        </a:rPr>
                        <a:t>忽略了元素的数量信息，只关注元素的存在或缺失，这可能导致不同集合大小之间的偏见。</a:t>
                      </a:r>
                      <a:endParaRPr lang="en-US" sz="3000">
                        <a:solidFill>
                          <a:srgbClr val="2B4B82"/>
                        </a:solidFill>
                        <a:ea typeface="Clear Sans" panose="020B0503030202020304"/>
                      </a:endParaRPr>
                    </a:p>
                    <a:p>
                      <a:pPr marL="647700" lvl="1" indent="-323850">
                        <a:lnSpc>
                          <a:spcPts val="4200"/>
                        </a:lnSpc>
                        <a:buFont typeface="Arial" panose="020B0604020202020204"/>
                        <a:buChar char="•"/>
                      </a:pPr>
                      <a:r>
                        <a:rPr lang="en-US" sz="3000">
                          <a:solidFill>
                            <a:srgbClr val="2B4B82"/>
                          </a:solidFill>
                          <a:ea typeface="Clear Sans" panose="020B0503030202020304"/>
                        </a:rPr>
                        <a:t>通常适用于处理离散数据，而对于连续性数据可能需要进行额外的处理或转化。</a:t>
                      </a:r>
                      <a:endParaRPr lang="en-US" sz="3000">
                        <a:solidFill>
                          <a:srgbClr val="2B4B82"/>
                        </a:solidFill>
                        <a:ea typeface="Clear Sans" panose="020B0503030202020304"/>
                      </a:endParaRPr>
                    </a:p>
                  </a:txBody>
                  <a:tcPr marL="190500" marR="190500" marT="190500" marB="190500" anchor="t">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tr>
            </a:tbl>
          </a:graphicData>
        </a:graphic>
      </p:graphicFrame>
      <p:sp>
        <p:nvSpPr>
          <p:cNvPr id="3" name="Freeform 3"/>
          <p:cNvSpPr/>
          <p:nvPr/>
        </p:nvSpPr>
        <p:spPr>
          <a:xfrm>
            <a:off x="13794348" y="-2447996"/>
            <a:ext cx="3837986" cy="4114800"/>
          </a:xfrm>
          <a:custGeom>
            <a:avLst/>
            <a:gdLst/>
            <a:ahLst/>
            <a:cxnLst/>
            <a:rect l="l" t="t" r="r" b="b"/>
            <a:pathLst>
              <a:path w="3837986" h="4114800">
                <a:moveTo>
                  <a:pt x="0" y="0"/>
                </a:moveTo>
                <a:lnTo>
                  <a:pt x="3837986" y="0"/>
                </a:lnTo>
                <a:lnTo>
                  <a:pt x="3837986" y="4114800"/>
                </a:lnTo>
                <a:lnTo>
                  <a:pt x="0" y="41148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flipH="1">
            <a:off x="11207503" y="390596"/>
            <a:ext cx="2076668" cy="1276207"/>
          </a:xfrm>
          <a:custGeom>
            <a:avLst/>
            <a:gdLst/>
            <a:ahLst/>
            <a:cxnLst/>
            <a:rect l="l" t="t" r="r" b="b"/>
            <a:pathLst>
              <a:path w="2076668" h="1276207">
                <a:moveTo>
                  <a:pt x="2076669" y="0"/>
                </a:moveTo>
                <a:lnTo>
                  <a:pt x="0" y="0"/>
                </a:lnTo>
                <a:lnTo>
                  <a:pt x="0" y="1276208"/>
                </a:lnTo>
                <a:lnTo>
                  <a:pt x="2076669" y="1276208"/>
                </a:lnTo>
                <a:lnTo>
                  <a:pt x="2076669"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5649912" y="-3759204"/>
            <a:ext cx="5357753" cy="5591583"/>
          </a:xfrm>
          <a:custGeom>
            <a:avLst/>
            <a:gdLst/>
            <a:ahLst/>
            <a:cxnLst/>
            <a:rect l="l" t="t" r="r" b="b"/>
            <a:pathLst>
              <a:path w="5357753" h="5591583">
                <a:moveTo>
                  <a:pt x="0" y="0"/>
                </a:moveTo>
                <a:lnTo>
                  <a:pt x="5357753" y="0"/>
                </a:lnTo>
                <a:lnTo>
                  <a:pt x="5357753" y="5591583"/>
                </a:lnTo>
                <a:lnTo>
                  <a:pt x="0" y="55915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655666" y="-963412"/>
            <a:ext cx="4597438" cy="2842053"/>
          </a:xfrm>
          <a:custGeom>
            <a:avLst/>
            <a:gdLst/>
            <a:ahLst/>
            <a:cxnLst/>
            <a:rect l="l" t="t" r="r" b="b"/>
            <a:pathLst>
              <a:path w="4597438" h="2842053">
                <a:moveTo>
                  <a:pt x="0" y="0"/>
                </a:moveTo>
                <a:lnTo>
                  <a:pt x="4597439" y="0"/>
                </a:lnTo>
                <a:lnTo>
                  <a:pt x="4597439" y="2842052"/>
                </a:lnTo>
                <a:lnTo>
                  <a:pt x="0" y="284205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2264404" y="6089774"/>
            <a:ext cx="4141511" cy="4197226"/>
          </a:xfrm>
          <a:custGeom>
            <a:avLst/>
            <a:gdLst/>
            <a:ahLst/>
            <a:cxnLst/>
            <a:rect l="l" t="t" r="r" b="b"/>
            <a:pathLst>
              <a:path w="4141511" h="4197226">
                <a:moveTo>
                  <a:pt x="0" y="0"/>
                </a:moveTo>
                <a:lnTo>
                  <a:pt x="4141511" y="0"/>
                </a:lnTo>
                <a:lnTo>
                  <a:pt x="4141511" y="4197226"/>
                </a:lnTo>
                <a:lnTo>
                  <a:pt x="0" y="4197226"/>
                </a:lnTo>
                <a:lnTo>
                  <a:pt x="0" y="0"/>
                </a:lnTo>
                <a:close/>
              </a:path>
            </a:pathLst>
          </a:custGeom>
          <a:blipFill>
            <a:blip r:embed="rId9"/>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2302</Words>
  <Application>WPS Presentation</Application>
  <PresentationFormat>On-screen Show (4:3)</PresentationFormat>
  <Paragraphs>182</Paragraphs>
  <Slides>23</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23</vt:i4>
      </vt:variant>
    </vt:vector>
  </HeadingPairs>
  <TitlesOfParts>
    <vt:vector size="36" baseType="lpstr">
      <vt:lpstr>Arial</vt:lpstr>
      <vt:lpstr>宋体</vt:lpstr>
      <vt:lpstr>Wingdings</vt:lpstr>
      <vt:lpstr>Clear Sans Bold</vt:lpstr>
      <vt:lpstr>Clear Sans</vt:lpstr>
      <vt:lpstr>Arial</vt:lpstr>
      <vt:lpstr>Clear Sans Medium</vt:lpstr>
      <vt:lpstr>Canva Sans</vt:lpstr>
      <vt:lpstr>Canva Sans Bold</vt:lpstr>
      <vt:lpstr>微软雅黑</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NLP大作业</dc:title>
  <dc:creator/>
  <cp:lastModifiedBy>Leonardo Chan</cp:lastModifiedBy>
  <cp:revision>2</cp:revision>
  <dcterms:created xsi:type="dcterms:W3CDTF">2006-08-16T00:00:00Z</dcterms:created>
  <dcterms:modified xsi:type="dcterms:W3CDTF">2023-10-30T16:19:42Z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203475D984BA433294CEEAC4EEED71A9_12</vt:lpwstr>
  </property>
  <property fmtid="{D5CDD505-2E9C-101B-9397-08002B2CF9AE}" pid="3" name="KSOProductBuildVer">
    <vt:lpwstr>1033-12.2.0.13266</vt:lpwstr>
  </property>
</Properties>
</file>